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12192000"/>
  <p:notesSz cx="6858000" cy="9144000"/>
  <p:embeddedFontLst>
    <p:embeddedFont>
      <p:font typeface="Montserrat SemiBold"/>
      <p:regular r:id="rId36"/>
      <p:bold r:id="rId37"/>
      <p:italic r:id="rId38"/>
      <p:boldItalic r:id="rId39"/>
    </p:embeddedFont>
    <p:embeddedFont>
      <p:font typeface="Montserrat"/>
      <p:regular r:id="rId40"/>
      <p:bold r:id="rId41"/>
      <p:italic r:id="rId42"/>
      <p:boldItalic r:id="rId43"/>
    </p:embeddedFont>
    <p:embeddedFont>
      <p:font typeface="Pacifico"/>
      <p:regular r:id="rId44"/>
    </p:embeddedFont>
    <p:embeddedFont>
      <p:font typeface="EB Garamond"/>
      <p:regular r:id="rId45"/>
      <p:bold r:id="rId46"/>
      <p:italic r:id="rId47"/>
      <p:boldItalic r:id="rId48"/>
    </p:embeddedFont>
    <p:embeddedFont>
      <p:font typeface="Merriweather"/>
      <p:regular r:id="rId49"/>
      <p:bold r:id="rId50"/>
      <p:italic r:id="rId51"/>
      <p:boldItalic r:id="rId52"/>
    </p:embeddedFont>
    <p:embeddedFont>
      <p:font typeface="Comfortaa"/>
      <p:regular r:id="rId53"/>
      <p:bold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9" roundtripDataSignature="AMtx7mgvNLwrMF6eFubnmoEkhJx1jjKge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regular.fntdata"/><Relationship Id="rId42" Type="http://schemas.openxmlformats.org/officeDocument/2006/relationships/font" Target="fonts/Montserrat-italic.fntdata"/><Relationship Id="rId41" Type="http://schemas.openxmlformats.org/officeDocument/2006/relationships/font" Target="fonts/Montserrat-bold.fntdata"/><Relationship Id="rId44" Type="http://schemas.openxmlformats.org/officeDocument/2006/relationships/font" Target="fonts/Pacifico-regular.fntdata"/><Relationship Id="rId43" Type="http://schemas.openxmlformats.org/officeDocument/2006/relationships/font" Target="fonts/Montserrat-boldItalic.fntdata"/><Relationship Id="rId46" Type="http://schemas.openxmlformats.org/officeDocument/2006/relationships/font" Target="fonts/EBGaramond-bold.fntdata"/><Relationship Id="rId45" Type="http://schemas.openxmlformats.org/officeDocument/2006/relationships/font" Target="fonts/EBGaramon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BGaramond-boldItalic.fntdata"/><Relationship Id="rId47" Type="http://schemas.openxmlformats.org/officeDocument/2006/relationships/font" Target="fonts/EBGaramond-italic.fntdata"/><Relationship Id="rId49" Type="http://schemas.openxmlformats.org/officeDocument/2006/relationships/font" Target="fonts/Merriweather-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MontserratSemiBold-bold.fntdata"/><Relationship Id="rId36" Type="http://schemas.openxmlformats.org/officeDocument/2006/relationships/font" Target="fonts/MontserratSemiBold-regular.fntdata"/><Relationship Id="rId39" Type="http://schemas.openxmlformats.org/officeDocument/2006/relationships/font" Target="fonts/MontserratSemiBold-boldItalic.fntdata"/><Relationship Id="rId38" Type="http://schemas.openxmlformats.org/officeDocument/2006/relationships/font" Target="fonts/MontserratSemi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erriweather-italic.fntdata"/><Relationship Id="rId50" Type="http://schemas.openxmlformats.org/officeDocument/2006/relationships/font" Target="fonts/Merriweather-bold.fntdata"/><Relationship Id="rId53" Type="http://schemas.openxmlformats.org/officeDocument/2006/relationships/font" Target="fonts/Comfortaa-regular.fntdata"/><Relationship Id="rId52" Type="http://schemas.openxmlformats.org/officeDocument/2006/relationships/font" Target="fonts/Merriweather-boldItalic.fntdata"/><Relationship Id="rId11" Type="http://schemas.openxmlformats.org/officeDocument/2006/relationships/slide" Target="slides/slide7.xml"/><Relationship Id="rId55" Type="http://schemas.openxmlformats.org/officeDocument/2006/relationships/font" Target="fonts/OpenSans-regular.fntdata"/><Relationship Id="rId10" Type="http://schemas.openxmlformats.org/officeDocument/2006/relationships/slide" Target="slides/slide6.xml"/><Relationship Id="rId54" Type="http://schemas.openxmlformats.org/officeDocument/2006/relationships/font" Target="fonts/Comfortaa-bold.fntdata"/><Relationship Id="rId13" Type="http://schemas.openxmlformats.org/officeDocument/2006/relationships/slide" Target="slides/slide9.xml"/><Relationship Id="rId57" Type="http://schemas.openxmlformats.org/officeDocument/2006/relationships/font" Target="fonts/OpenSans-italic.fntdata"/><Relationship Id="rId12" Type="http://schemas.openxmlformats.org/officeDocument/2006/relationships/slide" Target="slides/slide8.xml"/><Relationship Id="rId56" Type="http://schemas.openxmlformats.org/officeDocument/2006/relationships/font" Target="fonts/OpenSans-bold.fntdata"/><Relationship Id="rId15" Type="http://schemas.openxmlformats.org/officeDocument/2006/relationships/slide" Target="slides/slide11.xml"/><Relationship Id="rId59" Type="http://customschemas.google.com/relationships/presentationmetadata" Target="metadata"/><Relationship Id="rId14" Type="http://schemas.openxmlformats.org/officeDocument/2006/relationships/slide" Target="slides/slide10.xml"/><Relationship Id="rId58" Type="http://schemas.openxmlformats.org/officeDocument/2006/relationships/font" Target="fonts/Open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710fe325a_3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710fe325a_3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Warm Welcome to everyone who have joined the kickoff meeting of Omdena India Chapters First Ever Local Challenge - Leveraging Ai to Analyse the Socio Economic Impact of Covid19 In India</a:t>
            </a:r>
            <a:br>
              <a:rPr lang="en-US"/>
            </a:br>
            <a:endParaRPr/>
          </a:p>
        </p:txBody>
      </p:sp>
      <p:sp>
        <p:nvSpPr>
          <p:cNvPr id="107" name="Google Shape;107;ge710fe325a_3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38ed0834b_1_8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11" name="Google Shape;211;ge38ed0834b_1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710fe325a_4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19" name="Google Shape;219;ge710fe325a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e710fe325a_4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30" name="Google Shape;230;ge710fe325a_4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70b3eb651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70b3eb651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e70b3eb651_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e710fe325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e710fe325a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e710fe325a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e70b3eb47e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e70b3eb47e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e70b3eb47e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0c90ea84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e70c90ea84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ge70c90ea84_0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e710fe325a_5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e710fe325a_5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e710fe325a_5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710fe325a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710fe325a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e710fe325a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710fe325a_5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710fe325a_5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e710fe325a_5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14" name="Google Shape;11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e710fe325a_5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e710fe325a_5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ge710fe325a_5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e710fe325a_1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e710fe325a_1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e710fe325a_1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38ed0834b_1_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21" name="Google Shape;321;ge38ed0834b_1_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70b3eb6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70b3eb65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e70b3eb65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9ab5bfa7c_1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339" name="Google Shape;339;ge9ab5bfa7c_1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e70b3eb47e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e70b3eb47e_0_1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e70b3eb47e_0_1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70b3eb47e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70b3eb47e_0_1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ge70b3eb47e_0_1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e710fe325a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e710fe325a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e710fe325a_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e70b3eb47e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e70b3eb47e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e70b3eb47e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710fe325a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710fe325a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e710fe325a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70b3eb47e_0_1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21" name="Google Shape;121;ge70b3eb47e_0_1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e5461e355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e5461e355d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6" name="Google Shape;386;ge5461e355d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e710fe325a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e710fe325a_1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ge710fe325a_1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t/>
            </a:r>
            <a:endParaRPr/>
          </a:p>
        </p:txBody>
      </p:sp>
      <p:sp>
        <p:nvSpPr>
          <p:cNvPr id="131" name="Google Shape;13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70b3eb47e_0_2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t>Mention about observers and participants</a:t>
            </a:r>
            <a:endParaRPr sz="1200"/>
          </a:p>
        </p:txBody>
      </p:sp>
      <p:sp>
        <p:nvSpPr>
          <p:cNvPr id="171" name="Google Shape;171;ge70b3eb47e_0_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70b3eb47e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70b3eb47e_0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7" name="Google Shape;187;ge70b3eb47e_0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e38ed0834b_1_7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194" name="Google Shape;194;ge38ed0834b_1_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200"/>
          </a:p>
        </p:txBody>
      </p:sp>
      <p:sp>
        <p:nvSpPr>
          <p:cNvPr id="202" name="Google Shape;202;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Image">
  <p:cSld name="TITLE_AND_BODY_1">
    <p:spTree>
      <p:nvGrpSpPr>
        <p:cNvPr id="18" name="Shape 1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2" name="Shape 72"/>
        <p:cNvGrpSpPr/>
        <p:nvPr/>
      </p:nvGrpSpPr>
      <p:grpSpPr>
        <a:xfrm>
          <a:off x="0" y="0"/>
          <a:ext cx="0" cy="0"/>
          <a:chOff x="0" y="0"/>
          <a:chExt cx="0" cy="0"/>
        </a:xfrm>
      </p:grpSpPr>
      <p:sp>
        <p:nvSpPr>
          <p:cNvPr id="73" name="Google Shape;73;p22"/>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2"/>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2"/>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7" name="Google Shape;77;p22"/>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8" name="Google Shape;78;p22"/>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81" name="Shape 81"/>
        <p:cNvGrpSpPr/>
        <p:nvPr/>
      </p:nvGrpSpPr>
      <p:grpSpPr>
        <a:xfrm>
          <a:off x="0" y="0"/>
          <a:ext cx="0" cy="0"/>
          <a:chOff x="0" y="0"/>
          <a:chExt cx="0" cy="0"/>
        </a:xfrm>
      </p:grpSpPr>
      <p:sp>
        <p:nvSpPr>
          <p:cNvPr id="82" name="Google Shape;82;p23"/>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3"/>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3"/>
          <p:cNvSpPr txBox="1"/>
          <p:nvPr>
            <p:ph type="title"/>
          </p:nvPr>
        </p:nvSpPr>
        <p:spPr>
          <a:xfrm>
            <a:off x="1097280" y="5074920"/>
            <a:ext cx="10113645"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3"/>
          <p:cNvSpPr/>
          <p:nvPr>
            <p:ph idx="2" type="pic"/>
          </p:nvPr>
        </p:nvSpPr>
        <p:spPr>
          <a:xfrm>
            <a:off x="15" y="0"/>
            <a:ext cx="12191985" cy="4915076"/>
          </a:xfrm>
          <a:prstGeom prst="rect">
            <a:avLst/>
          </a:prstGeom>
          <a:solidFill>
            <a:srgbClr val="BECAD4"/>
          </a:solidFill>
          <a:ln>
            <a:noFill/>
          </a:ln>
        </p:spPr>
        <p:txBody>
          <a:bodyPr anchorCtr="0" anchor="t" bIns="45700" lIns="457200" spcFirstLastPara="1" rIns="0" wrap="square" tIns="457200">
            <a:noAutofit/>
          </a:bodyPr>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rgbClr val="3F3F3F"/>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86" name="Google Shape;86;p23"/>
          <p:cNvSpPr txBox="1"/>
          <p:nvPr>
            <p:ph idx="1" type="body"/>
          </p:nvPr>
        </p:nvSpPr>
        <p:spPr>
          <a:xfrm>
            <a:off x="1097280" y="5907024"/>
            <a:ext cx="10113264" cy="594360"/>
          </a:xfrm>
          <a:prstGeom prst="rect">
            <a:avLst/>
          </a:prstGeom>
          <a:noFill/>
          <a:ln>
            <a:noFill/>
          </a:ln>
        </p:spPr>
        <p:txBody>
          <a:bodyPr anchorCtr="0" anchor="t" bIns="0" lIns="91425" spcFirstLastPara="1" rIns="91425" wrap="square" tIns="0">
            <a:no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7" name="Google Shape;87;p2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0" name="Shape 90"/>
        <p:cNvGrpSpPr/>
        <p:nvPr/>
      </p:nvGrpSpPr>
      <p:grpSpPr>
        <a:xfrm>
          <a:off x="0" y="0"/>
          <a:ext cx="0" cy="0"/>
          <a:chOff x="0" y="0"/>
          <a:chExt cx="0" cy="0"/>
        </a:xfrm>
      </p:grpSpPr>
      <p:sp>
        <p:nvSpPr>
          <p:cNvPr id="91" name="Google Shape;91;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4"/>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3" name="Google Shape;93;p2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96" name="Shape 96"/>
        <p:cNvGrpSpPr/>
        <p:nvPr/>
      </p:nvGrpSpPr>
      <p:grpSpPr>
        <a:xfrm>
          <a:off x="0" y="0"/>
          <a:ext cx="0" cy="0"/>
          <a:chOff x="0" y="0"/>
          <a:chExt cx="0" cy="0"/>
        </a:xfrm>
      </p:grpSpPr>
      <p:sp>
        <p:nvSpPr>
          <p:cNvPr id="97" name="Google Shape;97;p2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5"/>
          <p:cNvSpPr txBox="1"/>
          <p:nvPr>
            <p:ph type="title"/>
          </p:nvPr>
        </p:nvSpPr>
        <p:spPr>
          <a:xfrm rot="5400000">
            <a:off x="7159401" y="1977801"/>
            <a:ext cx="5759898" cy="262890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25"/>
          <p:cNvSpPr txBox="1"/>
          <p:nvPr>
            <p:ph idx="1" type="body"/>
          </p:nvPr>
        </p:nvSpPr>
        <p:spPr>
          <a:xfrm rot="5400000">
            <a:off x="1825401" y="-574899"/>
            <a:ext cx="5759898" cy="7734300"/>
          </a:xfrm>
          <a:prstGeom prst="rect">
            <a:avLst/>
          </a:prstGeom>
          <a:noFill/>
          <a:ln>
            <a:noFill/>
          </a:ln>
        </p:spPr>
        <p:txBody>
          <a:bodyPr anchorCtr="0" anchor="t" bIns="0" lIns="45700" spcFirstLastPara="1" rIns="45700" wrap="square" tIns="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1" name="Google Shape;101;p2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2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TITLE_1">
    <p:spTree>
      <p:nvGrpSpPr>
        <p:cNvPr id="19" name="Shape 19"/>
        <p:cNvGrpSpPr/>
        <p:nvPr/>
      </p:nvGrpSpPr>
      <p:grpSpPr>
        <a:xfrm>
          <a:off x="0" y="0"/>
          <a:ext cx="0" cy="0"/>
          <a:chOff x="0" y="0"/>
          <a:chExt cx="0" cy="0"/>
        </a:xfrm>
      </p:grpSpPr>
      <p:sp>
        <p:nvSpPr>
          <p:cNvPr id="20" name="Google Shape;20;p14"/>
          <p:cNvSpPr/>
          <p:nvPr/>
        </p:nvSpPr>
        <p:spPr>
          <a:xfrm>
            <a:off x="-4" y="114303"/>
            <a:ext cx="225000" cy="755700"/>
          </a:xfrm>
          <a:prstGeom prst="rect">
            <a:avLst/>
          </a:prstGeom>
          <a:solidFill>
            <a:srgbClr val="2C39B1"/>
          </a:solid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324">
          <p15:clr>
            <a:srgbClr val="FA7B17"/>
          </p15:clr>
        </p15:guide>
        <p15:guide id="2" orient="horz" pos="684">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21" name="Shape 21"/>
        <p:cNvGrpSpPr/>
        <p:nvPr/>
      </p:nvGrpSpPr>
      <p:grpSpPr>
        <a:xfrm>
          <a:off x="0" y="0"/>
          <a:ext cx="0" cy="0"/>
          <a:chOff x="0" y="0"/>
          <a:chExt cx="0" cy="0"/>
        </a:xfrm>
      </p:grpSpPr>
      <p:sp>
        <p:nvSpPr>
          <p:cNvPr id="22" name="Google Shape;22;p21"/>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1"/>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7" name="Shape 27"/>
        <p:cNvGrpSpPr/>
        <p:nvPr/>
      </p:nvGrpSpPr>
      <p:grpSpPr>
        <a:xfrm>
          <a:off x="0" y="0"/>
          <a:ext cx="0" cy="0"/>
          <a:chOff x="0" y="0"/>
          <a:chExt cx="0" cy="0"/>
        </a:xfrm>
      </p:grpSpPr>
      <p:sp>
        <p:nvSpPr>
          <p:cNvPr id="28" name="Google Shape;28;p15"/>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5"/>
          <p:cNvSpPr/>
          <p:nvPr/>
        </p:nvSpPr>
        <p:spPr>
          <a:xfrm>
            <a:off x="1" y="6334316"/>
            <a:ext cx="12192000" cy="66484"/>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5"/>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 type="subTitle"/>
          </p:nvPr>
        </p:nvSpPr>
        <p:spPr>
          <a:xfrm>
            <a:off x="1100051" y="4455621"/>
            <a:ext cx="10058400" cy="1143000"/>
          </a:xfrm>
          <a:prstGeom prst="rect">
            <a:avLst/>
          </a:prstGeom>
          <a:noFill/>
          <a:ln>
            <a:noFill/>
          </a:ln>
        </p:spPr>
        <p:txBody>
          <a:bodyPr anchorCtr="0" anchor="t" bIns="45700" lIns="91425" spcFirstLastPara="1" rIns="91425" wrap="square" tIns="45700">
            <a:no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32" name="Google Shape;32;p1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35" name="Google Shape;35;p15"/>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6" name="Shape 36"/>
        <p:cNvGrpSpPr/>
        <p:nvPr/>
      </p:nvGrpSpPr>
      <p:grpSpPr>
        <a:xfrm>
          <a:off x="0" y="0"/>
          <a:ext cx="0" cy="0"/>
          <a:chOff x="0" y="0"/>
          <a:chExt cx="0" cy="0"/>
        </a:xfrm>
      </p:grpSpPr>
      <p:sp>
        <p:nvSpPr>
          <p:cNvPr id="37" name="Google Shape;37;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9" name="Google Shape;39;p1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chemeClr val="lt1"/>
        </a:solidFill>
      </p:bgPr>
    </p:bg>
    <p:spTree>
      <p:nvGrpSpPr>
        <p:cNvPr id="42" name="Shape 42"/>
        <p:cNvGrpSpPr/>
        <p:nvPr/>
      </p:nvGrpSpPr>
      <p:grpSpPr>
        <a:xfrm>
          <a:off x="0" y="0"/>
          <a:ext cx="0" cy="0"/>
          <a:chOff x="0" y="0"/>
          <a:chExt cx="0" cy="0"/>
        </a:xfrm>
      </p:grpSpPr>
      <p:sp>
        <p:nvSpPr>
          <p:cNvPr id="43" name="Google Shape;43;p1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47" name="Google Shape;47;p1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50" name="Google Shape;50;p1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 type="body"/>
          </p:nvPr>
        </p:nvSpPr>
        <p:spPr>
          <a:xfrm>
            <a:off x="1097280" y="1845734"/>
            <a:ext cx="4937760" cy="4023359"/>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18"/>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1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19"/>
          <p:cNvSpPr txBox="1"/>
          <p:nvPr>
            <p:ph idx="2" type="body"/>
          </p:nvPr>
        </p:nvSpPr>
        <p:spPr>
          <a:xfrm>
            <a:off x="1097280" y="2582335"/>
            <a:ext cx="493776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19"/>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3" name="Google Shape;63;p19"/>
          <p:cNvSpPr txBox="1"/>
          <p:nvPr>
            <p:ph idx="4" type="body"/>
          </p:nvPr>
        </p:nvSpPr>
        <p:spPr>
          <a:xfrm>
            <a:off x="6217920" y="2582334"/>
            <a:ext cx="4937760" cy="3286760"/>
          </a:xfrm>
          <a:prstGeom prst="rect">
            <a:avLst/>
          </a:prstGeom>
          <a:noFill/>
          <a:ln>
            <a:noFill/>
          </a:ln>
        </p:spPr>
        <p:txBody>
          <a:bodyPr anchorCtr="0" anchor="t" bIns="45700" lIns="0" spcFirstLastPara="1" rIns="0" wrap="square" tIns="45700">
            <a:no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4" name="Google Shape;64;p1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12"/>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4" name="Google Shape;14;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 name="Google Shape;16;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12"/>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36.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6.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2.png"/><Relationship Id="rId6"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hyperlink" Target="http://drive.google.com/file/d/1vm-Bep2G1FUL8cD0EzdfDvVnMtV_UyNE/view" TargetMode="External"/><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hyperlink" Target="http://drive.google.com/file/d/1Xzk0xyrKcjEfP5Md9u0voAsrhT2MW_8w/view" TargetMode="External"/><Relationship Id="rId5"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0"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ata.covid19india.org/" TargetMode="External"/><Relationship Id="rId4" Type="http://schemas.openxmlformats.org/officeDocument/2006/relationships/hyperlink" Target="https://raw.githubusercontent.com/owid/covid-19-data/master/public/data/vaccinations/vaccinations.csv" TargetMode="External"/><Relationship Id="rId9" Type="http://schemas.openxmlformats.org/officeDocument/2006/relationships/image" Target="../media/image2.png"/><Relationship Id="rId5" Type="http://schemas.openxmlformats.org/officeDocument/2006/relationships/hyperlink" Target="https://www.mea.gov.in/vaccine-supply.htm" TargetMode="External"/><Relationship Id="rId6" Type="http://schemas.openxmlformats.org/officeDocument/2006/relationships/hyperlink" Target="https://www.kaggle.com/c/siim-covid19-detection/data" TargetMode="External"/><Relationship Id="rId7" Type="http://schemas.openxmlformats.org/officeDocument/2006/relationships/hyperlink" Target="https://unemploymentinindia.cmie.com/kommon/bin/sr.php?kall=wtabnav&amp;tab=4020" TargetMode="External"/><Relationship Id="rId8"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ge710fe325a_3_31"/>
          <p:cNvPicPr preferRelativeResize="0"/>
          <p:nvPr/>
        </p:nvPicPr>
        <p:blipFill>
          <a:blip r:embed="rId3">
            <a:alphaModFix/>
          </a:blip>
          <a:stretch>
            <a:fillRect/>
          </a:stretch>
        </p:blipFill>
        <p:spPr>
          <a:xfrm>
            <a:off x="260175" y="225250"/>
            <a:ext cx="5758599" cy="5758599"/>
          </a:xfrm>
          <a:prstGeom prst="rect">
            <a:avLst/>
          </a:prstGeom>
          <a:noFill/>
          <a:ln>
            <a:noFill/>
          </a:ln>
        </p:spPr>
      </p:pic>
      <p:sp>
        <p:nvSpPr>
          <p:cNvPr id="110" name="Google Shape;110;ge710fe325a_3_31"/>
          <p:cNvSpPr txBox="1"/>
          <p:nvPr/>
        </p:nvSpPr>
        <p:spPr>
          <a:xfrm>
            <a:off x="5026425" y="166500"/>
            <a:ext cx="7165500" cy="189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100">
                <a:solidFill>
                  <a:srgbClr val="351C75"/>
                </a:solidFill>
                <a:latin typeface="Merriweather"/>
                <a:ea typeface="Merriweather"/>
                <a:cs typeface="Merriweather"/>
                <a:sym typeface="Merriweather"/>
              </a:rPr>
              <a:t>Leveraring AI to Analyse the Socio-Economic Impact of </a:t>
            </a:r>
            <a:endParaRPr b="1" sz="3100">
              <a:solidFill>
                <a:srgbClr val="351C75"/>
              </a:solidFill>
              <a:latin typeface="Merriweather"/>
              <a:ea typeface="Merriweather"/>
              <a:cs typeface="Merriweather"/>
              <a:sym typeface="Merriweather"/>
            </a:endParaRPr>
          </a:p>
          <a:p>
            <a:pPr indent="0" lvl="0" marL="0" rtl="0" algn="ctr">
              <a:spcBef>
                <a:spcPts val="0"/>
              </a:spcBef>
              <a:spcAft>
                <a:spcPts val="0"/>
              </a:spcAft>
              <a:buNone/>
            </a:pPr>
            <a:r>
              <a:rPr b="1" lang="en-US" sz="3100">
                <a:solidFill>
                  <a:srgbClr val="351C75"/>
                </a:solidFill>
                <a:latin typeface="Merriweather"/>
                <a:ea typeface="Merriweather"/>
                <a:cs typeface="Merriweather"/>
                <a:sym typeface="Merriweather"/>
              </a:rPr>
              <a:t>Covid-19 in INDIA</a:t>
            </a:r>
            <a:endParaRPr b="1" sz="3100">
              <a:solidFill>
                <a:srgbClr val="351C75"/>
              </a:solidFill>
              <a:latin typeface="Merriweather"/>
              <a:ea typeface="Merriweather"/>
              <a:cs typeface="Merriweather"/>
              <a:sym typeface="Merriweather"/>
            </a:endParaRPr>
          </a:p>
        </p:txBody>
      </p:sp>
      <p:sp>
        <p:nvSpPr>
          <p:cNvPr id="111" name="Google Shape;111;ge710fe325a_3_31"/>
          <p:cNvSpPr txBox="1"/>
          <p:nvPr/>
        </p:nvSpPr>
        <p:spPr>
          <a:xfrm>
            <a:off x="6375225" y="2955525"/>
            <a:ext cx="5310900" cy="19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rgbClr val="20124D"/>
                </a:solidFill>
                <a:latin typeface="Pacifico"/>
                <a:ea typeface="Pacifico"/>
                <a:cs typeface="Pacifico"/>
                <a:sym typeface="Pacifico"/>
              </a:rPr>
              <a:t>Welcome to the Final Presentation!</a:t>
            </a:r>
            <a:br>
              <a:rPr lang="en-US" sz="3600">
                <a:solidFill>
                  <a:srgbClr val="20124D"/>
                </a:solidFill>
                <a:latin typeface="Pacifico"/>
                <a:ea typeface="Pacifico"/>
                <a:cs typeface="Pacifico"/>
                <a:sym typeface="Pacifico"/>
              </a:rPr>
            </a:br>
            <a:br>
              <a:rPr lang="en-US" sz="3600">
                <a:solidFill>
                  <a:srgbClr val="20124D"/>
                </a:solidFill>
                <a:latin typeface="Pacifico"/>
                <a:ea typeface="Pacifico"/>
                <a:cs typeface="Pacifico"/>
                <a:sym typeface="Pacifico"/>
              </a:rPr>
            </a:br>
            <a:br>
              <a:rPr lang="en-US" sz="3600">
                <a:solidFill>
                  <a:srgbClr val="20124D"/>
                </a:solidFill>
                <a:latin typeface="Pacifico"/>
                <a:ea typeface="Pacifico"/>
                <a:cs typeface="Pacifico"/>
                <a:sym typeface="Pacifico"/>
              </a:rPr>
            </a:br>
            <a:endParaRPr>
              <a:latin typeface="Pacifico"/>
              <a:ea typeface="Pacifico"/>
              <a:cs typeface="Pacifico"/>
              <a:sym typeface="Pacific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2" name="Shape 212"/>
        <p:cNvGrpSpPr/>
        <p:nvPr/>
      </p:nvGrpSpPr>
      <p:grpSpPr>
        <a:xfrm>
          <a:off x="0" y="0"/>
          <a:ext cx="0" cy="0"/>
          <a:chOff x="0" y="0"/>
          <a:chExt cx="0" cy="0"/>
        </a:xfrm>
      </p:grpSpPr>
      <p:sp>
        <p:nvSpPr>
          <p:cNvPr id="213" name="Google Shape;213;ge38ed0834b_1_87"/>
          <p:cNvSpPr txBox="1"/>
          <p:nvPr/>
        </p:nvSpPr>
        <p:spPr>
          <a:xfrm>
            <a:off x="487950" y="907189"/>
            <a:ext cx="11216100" cy="5649000"/>
          </a:xfrm>
          <a:prstGeom prst="rect">
            <a:avLst/>
          </a:prstGeom>
          <a:noFill/>
          <a:ln>
            <a:noFill/>
          </a:ln>
        </p:spPr>
        <p:txBody>
          <a:bodyPr anchorCtr="0" anchor="t" bIns="121900" lIns="121900" spcFirstLastPara="1" rIns="121900" wrap="square" tIns="121900">
            <a:spAutoFit/>
          </a:bodyPr>
          <a:lstStyle/>
          <a:p>
            <a:pPr indent="0" lvl="0" marL="133350" marR="0" rtl="0" algn="l">
              <a:lnSpc>
                <a:spcPct val="100000"/>
              </a:lnSpc>
              <a:spcBef>
                <a:spcPts val="0"/>
              </a:spcBef>
              <a:spcAft>
                <a:spcPts val="0"/>
              </a:spcAft>
              <a:buNone/>
            </a:pPr>
            <a:r>
              <a:rPr b="1" i="0" lang="en-US" sz="2700" u="none" cap="none" strike="noStrike">
                <a:solidFill>
                  <a:srgbClr val="2C39B1"/>
                </a:solidFill>
                <a:latin typeface="Montserrat"/>
                <a:ea typeface="Montserrat"/>
                <a:cs typeface="Montserrat"/>
                <a:sym typeface="Montserrat"/>
              </a:rPr>
              <a:t>Data Analysis (EDA)</a:t>
            </a:r>
            <a:endParaRPr b="1" i="0" sz="2700" u="none" cap="none" strike="noStrike">
              <a:solidFill>
                <a:srgbClr val="2C39B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2C39B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Montserrat"/>
                <a:ea typeface="Montserrat"/>
                <a:cs typeface="Montserrat"/>
                <a:sym typeface="Montserrat"/>
              </a:rPr>
              <a:t>Planning</a:t>
            </a:r>
            <a:endParaRPr b="1" i="0" sz="2000" u="none" cap="none" strike="noStrike">
              <a:solidFill>
                <a:schemeClr val="dk1"/>
              </a:solidFill>
              <a:latin typeface="Montserrat"/>
              <a:ea typeface="Montserrat"/>
              <a:cs typeface="Montserrat"/>
              <a:sym typeface="Montserrat"/>
            </a:endParaRPr>
          </a:p>
          <a:p>
            <a:pPr indent="-400050" lvl="0" marL="48260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Montserrat"/>
                <a:ea typeface="Montserrat"/>
                <a:cs typeface="Montserrat"/>
                <a:sym typeface="Montserrat"/>
              </a:rPr>
              <a:t>Discussions </a:t>
            </a:r>
            <a:r>
              <a:rPr lang="en-US" sz="2000">
                <a:solidFill>
                  <a:schemeClr val="dk1"/>
                </a:solidFill>
                <a:latin typeface="Montserrat"/>
                <a:ea typeface="Montserrat"/>
                <a:cs typeface="Montserrat"/>
                <a:sym typeface="Montserrat"/>
              </a:rPr>
              <a:t>on choosing</a:t>
            </a:r>
            <a:r>
              <a:rPr b="0" i="0" lang="en-US" sz="2000" u="none" cap="none" strike="noStrike">
                <a:solidFill>
                  <a:schemeClr val="dk1"/>
                </a:solidFill>
                <a:latin typeface="Montserrat"/>
                <a:ea typeface="Montserrat"/>
                <a:cs typeface="Montserrat"/>
                <a:sym typeface="Montserrat"/>
              </a:rPr>
              <a:t> the relevant datasets for the social and economic impact analys</a:t>
            </a:r>
            <a:r>
              <a:rPr lang="en-US" sz="2000">
                <a:solidFill>
                  <a:schemeClr val="dk1"/>
                </a:solidFill>
                <a:latin typeface="Montserrat"/>
                <a:ea typeface="Montserrat"/>
                <a:cs typeface="Montserrat"/>
                <a:sym typeface="Montserrat"/>
              </a:rPr>
              <a:t>i</a:t>
            </a:r>
            <a:r>
              <a:rPr b="0" i="0" lang="en-US" sz="2000" u="none" cap="none" strike="noStrike">
                <a:solidFill>
                  <a:schemeClr val="dk1"/>
                </a:solidFill>
                <a:latin typeface="Montserrat"/>
                <a:ea typeface="Montserrat"/>
                <a:cs typeface="Montserrat"/>
                <a:sym typeface="Montserrat"/>
              </a:rPr>
              <a:t>s </a:t>
            </a:r>
            <a:endParaRPr/>
          </a:p>
          <a:p>
            <a:pPr indent="-400050" lvl="0" marL="482600" marR="0" rtl="0" algn="l">
              <a:lnSpc>
                <a:spcPct val="100000"/>
              </a:lnSpc>
              <a:spcBef>
                <a:spcPts val="0"/>
              </a:spcBef>
              <a:spcAft>
                <a:spcPts val="0"/>
              </a:spcAft>
              <a:buClr>
                <a:schemeClr val="dk1"/>
              </a:buClr>
              <a:buSzPts val="1500"/>
              <a:buFont typeface="Arial"/>
              <a:buChar char="-"/>
            </a:pPr>
            <a:r>
              <a:rPr b="0" i="0" lang="en-US" sz="2000" u="none" cap="none" strike="noStrike">
                <a:solidFill>
                  <a:schemeClr val="dk1"/>
                </a:solidFill>
                <a:latin typeface="Montserrat"/>
                <a:ea typeface="Montserrat"/>
                <a:cs typeface="Montserrat"/>
                <a:sym typeface="Montserrat"/>
              </a:rPr>
              <a:t>Features extraction from the datasets collected</a:t>
            </a:r>
            <a:r>
              <a:rPr lang="en-US" sz="2000">
                <a:solidFill>
                  <a:schemeClr val="dk1"/>
                </a:solidFill>
                <a:latin typeface="Montserrat"/>
                <a:ea typeface="Montserrat"/>
                <a:cs typeface="Montserrat"/>
                <a:sym typeface="Montserrat"/>
              </a:rPr>
              <a:t> through plotting of graphs using tools like plotly, matplotlib and seaborn</a:t>
            </a:r>
            <a:r>
              <a:rPr b="0" i="0" lang="en-US" sz="2000" u="none" cap="none" strike="noStrike">
                <a:solidFill>
                  <a:schemeClr val="dk1"/>
                </a:solidFill>
                <a:latin typeface="Montserrat"/>
                <a:ea typeface="Montserrat"/>
                <a:cs typeface="Montserrat"/>
                <a:sym typeface="Montserrat"/>
              </a:rPr>
              <a:t>  </a:t>
            </a:r>
            <a:endParaRPr b="0" i="0" sz="2000" u="none" cap="none" strike="noStrike">
              <a:solidFill>
                <a:schemeClr val="dk1"/>
              </a:solidFill>
              <a:latin typeface="Montserrat"/>
              <a:ea typeface="Montserrat"/>
              <a:cs typeface="Montserrat"/>
              <a:sym typeface="Montserrat"/>
            </a:endParaRPr>
          </a:p>
          <a:p>
            <a:pPr indent="0" lvl="0" marL="60960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Montserrat"/>
                <a:ea typeface="Montserrat"/>
                <a:cs typeface="Montserrat"/>
                <a:sym typeface="Montserrat"/>
              </a:rPr>
              <a:t>Execution</a:t>
            </a:r>
            <a:endParaRPr b="0" i="0" sz="2000" u="none" cap="none" strike="noStrike">
              <a:solidFill>
                <a:schemeClr val="dk1"/>
              </a:solidFill>
              <a:latin typeface="Montserrat"/>
              <a:ea typeface="Montserrat"/>
              <a:cs typeface="Montserrat"/>
              <a:sym typeface="Montserrat"/>
            </a:endParaRPr>
          </a:p>
          <a:p>
            <a:pPr indent="-355600" lvl="0" marL="3556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Descriptive data analysis</a:t>
            </a:r>
            <a:endParaRPr b="0" i="0" sz="2000" u="none" cap="none" strike="noStrike">
              <a:solidFill>
                <a:schemeClr val="dk1"/>
              </a:solidFill>
              <a:latin typeface="Montserrat"/>
              <a:ea typeface="Montserrat"/>
              <a:cs typeface="Montserrat"/>
              <a:sym typeface="Montserrat"/>
            </a:endParaRPr>
          </a:p>
          <a:p>
            <a:pPr indent="-355600" lvl="0" marL="3556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Extract the relevant fields</a:t>
            </a:r>
            <a:endParaRPr/>
          </a:p>
          <a:p>
            <a:pPr indent="-355600" lvl="0" marL="355600" marR="0" rtl="0" algn="l">
              <a:lnSpc>
                <a:spcPct val="100000"/>
              </a:lnSpc>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Performed EDA steps to derive insights for the above impact analys</a:t>
            </a:r>
            <a:r>
              <a:rPr lang="en-US" sz="2000">
                <a:solidFill>
                  <a:schemeClr val="dk1"/>
                </a:solidFill>
                <a:latin typeface="Montserrat"/>
                <a:ea typeface="Montserrat"/>
                <a:cs typeface="Montserrat"/>
                <a:sym typeface="Montserrat"/>
              </a:rPr>
              <a:t>i</a:t>
            </a:r>
            <a:r>
              <a:rPr b="0" i="0" lang="en-US" sz="2000" u="none" cap="none" strike="noStrike">
                <a:solidFill>
                  <a:schemeClr val="dk1"/>
                </a:solidFill>
                <a:latin typeface="Montserrat"/>
                <a:ea typeface="Montserrat"/>
                <a:cs typeface="Montserrat"/>
                <a:sym typeface="Montserrat"/>
              </a:rPr>
              <a:t>s</a:t>
            </a:r>
            <a:endParaRPr b="0"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a:p>
            <a:pPr indent="0" lvl="0" marL="133350" marR="0" rtl="0" algn="l">
              <a:lnSpc>
                <a:spcPct val="100000"/>
              </a:lnSpc>
              <a:spcBef>
                <a:spcPts val="0"/>
              </a:spcBef>
              <a:spcAft>
                <a:spcPts val="0"/>
              </a:spcAft>
              <a:buNone/>
            </a:pPr>
            <a:r>
              <a:rPr b="1" i="0" lang="en-US" sz="2700" u="none" cap="none" strike="noStrike">
                <a:solidFill>
                  <a:srgbClr val="2C39B1"/>
                </a:solidFill>
                <a:latin typeface="Montserrat"/>
                <a:ea typeface="Montserrat"/>
                <a:cs typeface="Montserrat"/>
                <a:sym typeface="Montserrat"/>
              </a:rPr>
              <a:t>Data Relevancy for ML Model Building through EDA</a:t>
            </a:r>
            <a:endParaRPr b="1" i="0" sz="2700" u="none" cap="none" strike="noStrike">
              <a:solidFill>
                <a:srgbClr val="2C39B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lang="en-US" sz="2000">
                <a:solidFill>
                  <a:schemeClr val="dk1"/>
                </a:solidFill>
                <a:latin typeface="Montserrat"/>
                <a:ea typeface="Montserrat"/>
                <a:cs typeface="Montserrat"/>
                <a:sym typeface="Montserrat"/>
              </a:rPr>
              <a:t>Pre-processing data for ML Model</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Char char="-"/>
            </a:pPr>
            <a:r>
              <a:rPr b="0" i="0" lang="en-US" sz="2000" u="none" cap="none" strike="noStrike">
                <a:solidFill>
                  <a:schemeClr val="dk1"/>
                </a:solidFill>
                <a:latin typeface="Montserrat"/>
                <a:ea typeface="Montserrat"/>
                <a:cs typeface="Montserrat"/>
                <a:sym typeface="Montserrat"/>
              </a:rPr>
              <a:t>Filtered out data that </a:t>
            </a:r>
            <a:r>
              <a:rPr lang="en-US" sz="2000">
                <a:solidFill>
                  <a:schemeClr val="dk1"/>
                </a:solidFill>
                <a:latin typeface="Montserrat"/>
                <a:ea typeface="Montserrat"/>
                <a:cs typeface="Montserrat"/>
                <a:sym typeface="Montserrat"/>
              </a:rPr>
              <a:t>is</a:t>
            </a:r>
            <a:r>
              <a:rPr b="0" i="0" lang="en-US" sz="2000" u="none" cap="none" strike="noStrike">
                <a:solidFill>
                  <a:schemeClr val="dk1"/>
                </a:solidFill>
                <a:latin typeface="Montserrat"/>
                <a:ea typeface="Montserrat"/>
                <a:cs typeface="Montserrat"/>
                <a:sym typeface="Montserrat"/>
              </a:rPr>
              <a:t> relevant to model building</a:t>
            </a:r>
            <a:endParaRPr b="0"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sp>
        <p:nvSpPr>
          <p:cNvPr id="214" name="Google Shape;214;ge38ed0834b_1_87"/>
          <p:cNvSpPr txBox="1"/>
          <p:nvPr/>
        </p:nvSpPr>
        <p:spPr>
          <a:xfrm>
            <a:off x="592044" y="0"/>
            <a:ext cx="12192000" cy="9696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t/>
            </a:r>
            <a:endParaRPr b="0" i="0" sz="2800" u="none" cap="none" strike="noStrike">
              <a:solidFill>
                <a:srgbClr val="000000"/>
              </a:solidFill>
              <a:latin typeface="Montserrat"/>
              <a:ea typeface="Montserrat"/>
              <a:cs typeface="Montserrat"/>
              <a:sym typeface="Montserrat"/>
            </a:endParaRPr>
          </a:p>
        </p:txBody>
      </p:sp>
      <p:pic>
        <p:nvPicPr>
          <p:cNvPr id="215" name="Google Shape;215;ge38ed0834b_1_87"/>
          <p:cNvPicPr preferRelativeResize="0"/>
          <p:nvPr/>
        </p:nvPicPr>
        <p:blipFill>
          <a:blip r:embed="rId3">
            <a:alphaModFix/>
          </a:blip>
          <a:stretch>
            <a:fillRect/>
          </a:stretch>
        </p:blipFill>
        <p:spPr>
          <a:xfrm>
            <a:off x="10212446" y="429196"/>
            <a:ext cx="1443025" cy="1443025"/>
          </a:xfrm>
          <a:prstGeom prst="rect">
            <a:avLst/>
          </a:prstGeom>
          <a:noFill/>
          <a:ln>
            <a:noFill/>
          </a:ln>
        </p:spPr>
      </p:pic>
      <p:pic>
        <p:nvPicPr>
          <p:cNvPr id="216" name="Google Shape;216;ge38ed0834b_1_87"/>
          <p:cNvPicPr preferRelativeResize="0"/>
          <p:nvPr/>
        </p:nvPicPr>
        <p:blipFill>
          <a:blip r:embed="rId4">
            <a:alphaModFix/>
          </a:blip>
          <a:stretch>
            <a:fillRect/>
          </a:stretch>
        </p:blipFill>
        <p:spPr>
          <a:xfrm>
            <a:off x="11145550" y="0"/>
            <a:ext cx="1046451" cy="9532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0" name="Shape 220"/>
        <p:cNvGrpSpPr/>
        <p:nvPr/>
      </p:nvGrpSpPr>
      <p:grpSpPr>
        <a:xfrm>
          <a:off x="0" y="0"/>
          <a:ext cx="0" cy="0"/>
          <a:chOff x="0" y="0"/>
          <a:chExt cx="0" cy="0"/>
        </a:xfrm>
      </p:grpSpPr>
      <p:sp>
        <p:nvSpPr>
          <p:cNvPr id="221" name="Google Shape;221;ge710fe325a_4_0"/>
          <p:cNvSpPr txBox="1"/>
          <p:nvPr/>
        </p:nvSpPr>
        <p:spPr>
          <a:xfrm>
            <a:off x="487950" y="907225"/>
            <a:ext cx="11216100" cy="1616100"/>
          </a:xfrm>
          <a:prstGeom prst="rect">
            <a:avLst/>
          </a:prstGeom>
          <a:noFill/>
          <a:ln>
            <a:noFill/>
          </a:ln>
        </p:spPr>
        <p:txBody>
          <a:bodyPr anchorCtr="0" anchor="t" bIns="121900" lIns="121900" spcFirstLastPara="1" rIns="121900" wrap="square" tIns="121900">
            <a:spAutoFit/>
          </a:bodyPr>
          <a:lstStyle/>
          <a:p>
            <a:pPr indent="0" lvl="0" marL="133350" marR="0" rtl="0" algn="l">
              <a:lnSpc>
                <a:spcPct val="100000"/>
              </a:lnSpc>
              <a:spcBef>
                <a:spcPts val="0"/>
              </a:spcBef>
              <a:spcAft>
                <a:spcPts val="0"/>
              </a:spcAft>
              <a:buNone/>
            </a:pPr>
            <a:r>
              <a:rPr b="1" lang="en-US" sz="2700">
                <a:solidFill>
                  <a:srgbClr val="2C39B1"/>
                </a:solidFill>
                <a:latin typeface="Montserrat"/>
                <a:ea typeface="Montserrat"/>
                <a:cs typeface="Montserrat"/>
                <a:sym typeface="Montserrat"/>
              </a:rPr>
              <a:t>EDA Key Findings and Screenshots</a:t>
            </a:r>
            <a:endParaRPr b="1" i="0" sz="2700" u="none" cap="none" strike="noStrike">
              <a:solidFill>
                <a:srgbClr val="2C39B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2C39B1"/>
              </a:solidFill>
              <a:latin typeface="Montserrat"/>
              <a:ea typeface="Montserrat"/>
              <a:cs typeface="Montserrat"/>
              <a:sym typeface="Montserrat"/>
            </a:endParaRPr>
          </a:p>
          <a:p>
            <a:pPr indent="0" lvl="0" marL="457200" rtl="0" algn="l">
              <a:spcBef>
                <a:spcPts val="0"/>
              </a:spcBef>
              <a:spcAft>
                <a:spcPts val="0"/>
              </a:spcAft>
              <a:buNone/>
            </a:pPr>
            <a:r>
              <a:t/>
            </a:r>
            <a:endParaRPr b="0"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222" name="Google Shape;222;ge710fe325a_4_0"/>
          <p:cNvPicPr preferRelativeResize="0"/>
          <p:nvPr/>
        </p:nvPicPr>
        <p:blipFill>
          <a:blip r:embed="rId3">
            <a:alphaModFix/>
          </a:blip>
          <a:stretch>
            <a:fillRect/>
          </a:stretch>
        </p:blipFill>
        <p:spPr>
          <a:xfrm>
            <a:off x="9420796" y="168996"/>
            <a:ext cx="1443025" cy="1443025"/>
          </a:xfrm>
          <a:prstGeom prst="rect">
            <a:avLst/>
          </a:prstGeom>
          <a:noFill/>
          <a:ln>
            <a:noFill/>
          </a:ln>
        </p:spPr>
      </p:pic>
      <p:pic>
        <p:nvPicPr>
          <p:cNvPr id="223" name="Google Shape;223;ge710fe325a_4_0"/>
          <p:cNvPicPr preferRelativeResize="0"/>
          <p:nvPr/>
        </p:nvPicPr>
        <p:blipFill>
          <a:blip r:embed="rId4">
            <a:alphaModFix/>
          </a:blip>
          <a:stretch>
            <a:fillRect/>
          </a:stretch>
        </p:blipFill>
        <p:spPr>
          <a:xfrm>
            <a:off x="740550" y="1952700"/>
            <a:ext cx="5647799" cy="2505849"/>
          </a:xfrm>
          <a:prstGeom prst="rect">
            <a:avLst/>
          </a:prstGeom>
          <a:noFill/>
          <a:ln>
            <a:noFill/>
          </a:ln>
        </p:spPr>
      </p:pic>
      <p:sp>
        <p:nvSpPr>
          <p:cNvPr id="224" name="Google Shape;224;ge710fe325a_4_0"/>
          <p:cNvSpPr txBox="1"/>
          <p:nvPr/>
        </p:nvSpPr>
        <p:spPr>
          <a:xfrm>
            <a:off x="799900" y="4599450"/>
            <a:ext cx="447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Montserrat"/>
                <a:ea typeface="Montserrat"/>
                <a:cs typeface="Montserrat"/>
                <a:sym typeface="Montserrat"/>
              </a:rPr>
              <a:t>Total percentage of the Fully (2 doses) vaccinated population state-wise</a:t>
            </a:r>
            <a:endParaRPr/>
          </a:p>
        </p:txBody>
      </p:sp>
      <p:pic>
        <p:nvPicPr>
          <p:cNvPr id="225" name="Google Shape;225;ge710fe325a_4_0"/>
          <p:cNvPicPr preferRelativeResize="0"/>
          <p:nvPr/>
        </p:nvPicPr>
        <p:blipFill>
          <a:blip r:embed="rId5">
            <a:alphaModFix/>
          </a:blip>
          <a:stretch>
            <a:fillRect/>
          </a:stretch>
        </p:blipFill>
        <p:spPr>
          <a:xfrm>
            <a:off x="6587800" y="1952700"/>
            <a:ext cx="4128549" cy="3427649"/>
          </a:xfrm>
          <a:prstGeom prst="rect">
            <a:avLst/>
          </a:prstGeom>
          <a:noFill/>
          <a:ln>
            <a:noFill/>
          </a:ln>
        </p:spPr>
      </p:pic>
      <p:sp>
        <p:nvSpPr>
          <p:cNvPr id="226" name="Google Shape;226;ge710fe325a_4_0"/>
          <p:cNvSpPr txBox="1"/>
          <p:nvPr/>
        </p:nvSpPr>
        <p:spPr>
          <a:xfrm>
            <a:off x="6562575" y="5441650"/>
            <a:ext cx="548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Montserrat"/>
                <a:ea typeface="Montserrat"/>
                <a:cs typeface="Montserrat"/>
                <a:sym typeface="Montserrat"/>
              </a:rPr>
              <a:t>State-wise map </a:t>
            </a:r>
            <a:r>
              <a:rPr lang="en-US" sz="1700">
                <a:solidFill>
                  <a:schemeClr val="dk1"/>
                </a:solidFill>
                <a:latin typeface="Montserrat"/>
                <a:ea typeface="Montserrat"/>
                <a:cs typeface="Montserrat"/>
                <a:sym typeface="Montserrat"/>
              </a:rPr>
              <a:t>tracker</a:t>
            </a:r>
            <a:r>
              <a:rPr lang="en-US" sz="1700">
                <a:solidFill>
                  <a:schemeClr val="dk1"/>
                </a:solidFill>
                <a:latin typeface="Montserrat"/>
                <a:ea typeface="Montserrat"/>
                <a:cs typeface="Montserrat"/>
                <a:sym typeface="Montserrat"/>
              </a:rPr>
              <a:t> to get the total confirmed cases on interactive hover-over</a:t>
            </a:r>
            <a:endParaRPr/>
          </a:p>
        </p:txBody>
      </p:sp>
      <p:pic>
        <p:nvPicPr>
          <p:cNvPr id="227" name="Google Shape;227;ge710fe325a_4_0"/>
          <p:cNvPicPr preferRelativeResize="0"/>
          <p:nvPr/>
        </p:nvPicPr>
        <p:blipFill>
          <a:blip r:embed="rId6">
            <a:alphaModFix/>
          </a:blip>
          <a:stretch>
            <a:fillRect/>
          </a:stretch>
        </p:blipFill>
        <p:spPr>
          <a:xfrm>
            <a:off x="11145550" y="0"/>
            <a:ext cx="1046451" cy="9532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1" name="Shape 231"/>
        <p:cNvGrpSpPr/>
        <p:nvPr/>
      </p:nvGrpSpPr>
      <p:grpSpPr>
        <a:xfrm>
          <a:off x="0" y="0"/>
          <a:ext cx="0" cy="0"/>
          <a:chOff x="0" y="0"/>
          <a:chExt cx="0" cy="0"/>
        </a:xfrm>
      </p:grpSpPr>
      <p:sp>
        <p:nvSpPr>
          <p:cNvPr id="232" name="Google Shape;232;ge710fe325a_4_11"/>
          <p:cNvSpPr txBox="1"/>
          <p:nvPr/>
        </p:nvSpPr>
        <p:spPr>
          <a:xfrm>
            <a:off x="487950" y="907225"/>
            <a:ext cx="11216100" cy="1616100"/>
          </a:xfrm>
          <a:prstGeom prst="rect">
            <a:avLst/>
          </a:prstGeom>
          <a:noFill/>
          <a:ln>
            <a:noFill/>
          </a:ln>
        </p:spPr>
        <p:txBody>
          <a:bodyPr anchorCtr="0" anchor="t" bIns="121900" lIns="121900" spcFirstLastPara="1" rIns="121900" wrap="square" tIns="121900">
            <a:spAutoFit/>
          </a:bodyPr>
          <a:lstStyle/>
          <a:p>
            <a:pPr indent="0" lvl="0" marL="133350" marR="0" rtl="0" algn="l">
              <a:lnSpc>
                <a:spcPct val="100000"/>
              </a:lnSpc>
              <a:spcBef>
                <a:spcPts val="0"/>
              </a:spcBef>
              <a:spcAft>
                <a:spcPts val="0"/>
              </a:spcAft>
              <a:buNone/>
            </a:pPr>
            <a:r>
              <a:rPr b="1" lang="en-US" sz="2700">
                <a:solidFill>
                  <a:srgbClr val="2C39B1"/>
                </a:solidFill>
                <a:latin typeface="Montserrat"/>
                <a:ea typeface="Montserrat"/>
                <a:cs typeface="Montserrat"/>
                <a:sym typeface="Montserrat"/>
              </a:rPr>
              <a:t>EDA Key Findings and Screenshots</a:t>
            </a:r>
            <a:endParaRPr b="1" i="0" sz="2700" u="none" cap="none" strike="noStrike">
              <a:solidFill>
                <a:srgbClr val="2C39B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2700"/>
              <a:buFont typeface="Arial"/>
              <a:buNone/>
            </a:pPr>
            <a:r>
              <a:t/>
            </a:r>
            <a:endParaRPr b="1" i="0" sz="2700" u="none" cap="none" strike="noStrike">
              <a:solidFill>
                <a:srgbClr val="2C39B1"/>
              </a:solidFill>
              <a:latin typeface="Montserrat"/>
              <a:ea typeface="Montserrat"/>
              <a:cs typeface="Montserrat"/>
              <a:sym typeface="Montserrat"/>
            </a:endParaRPr>
          </a:p>
          <a:p>
            <a:pPr indent="0" lvl="0" marL="457200" rtl="0" algn="l">
              <a:spcBef>
                <a:spcPts val="0"/>
              </a:spcBef>
              <a:spcAft>
                <a:spcPts val="0"/>
              </a:spcAft>
              <a:buNone/>
            </a:pPr>
            <a:r>
              <a:t/>
            </a:r>
            <a:endParaRPr b="0" i="0" sz="2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Arial"/>
              <a:ea typeface="Arial"/>
              <a:cs typeface="Arial"/>
              <a:sym typeface="Arial"/>
            </a:endParaRPr>
          </a:p>
        </p:txBody>
      </p:sp>
      <p:pic>
        <p:nvPicPr>
          <p:cNvPr id="233" name="Google Shape;233;ge710fe325a_4_11"/>
          <p:cNvPicPr preferRelativeResize="0"/>
          <p:nvPr/>
        </p:nvPicPr>
        <p:blipFill>
          <a:blip r:embed="rId3">
            <a:alphaModFix/>
          </a:blip>
          <a:stretch>
            <a:fillRect/>
          </a:stretch>
        </p:blipFill>
        <p:spPr>
          <a:xfrm>
            <a:off x="9095421" y="85746"/>
            <a:ext cx="1443025" cy="1443025"/>
          </a:xfrm>
          <a:prstGeom prst="rect">
            <a:avLst/>
          </a:prstGeom>
          <a:noFill/>
          <a:ln>
            <a:noFill/>
          </a:ln>
        </p:spPr>
      </p:pic>
      <p:sp>
        <p:nvSpPr>
          <p:cNvPr id="234" name="Google Shape;234;ge710fe325a_4_11"/>
          <p:cNvSpPr txBox="1"/>
          <p:nvPr/>
        </p:nvSpPr>
        <p:spPr>
          <a:xfrm>
            <a:off x="876100" y="5437650"/>
            <a:ext cx="447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Montserrat"/>
                <a:ea typeface="Montserrat"/>
                <a:cs typeface="Montserrat"/>
                <a:sym typeface="Montserrat"/>
              </a:rPr>
              <a:t>Total confirmed cases till date state-wise</a:t>
            </a:r>
            <a:endParaRPr/>
          </a:p>
        </p:txBody>
      </p:sp>
      <p:sp>
        <p:nvSpPr>
          <p:cNvPr id="235" name="Google Shape;235;ge710fe325a_4_11"/>
          <p:cNvSpPr txBox="1"/>
          <p:nvPr/>
        </p:nvSpPr>
        <p:spPr>
          <a:xfrm>
            <a:off x="5503875" y="5272475"/>
            <a:ext cx="5481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solidFill>
                  <a:schemeClr val="dk1"/>
                </a:solidFill>
                <a:latin typeface="Montserrat"/>
                <a:ea typeface="Montserrat"/>
                <a:cs typeface="Montserrat"/>
                <a:sym typeface="Montserrat"/>
              </a:rPr>
              <a:t>Products-wise analysis on economic analysis: graph with trend of the production rates</a:t>
            </a:r>
            <a:endParaRPr/>
          </a:p>
        </p:txBody>
      </p:sp>
      <p:pic>
        <p:nvPicPr>
          <p:cNvPr id="236" name="Google Shape;236;ge710fe325a_4_11"/>
          <p:cNvPicPr preferRelativeResize="0"/>
          <p:nvPr/>
        </p:nvPicPr>
        <p:blipFill>
          <a:blip r:embed="rId4">
            <a:alphaModFix/>
          </a:blip>
          <a:stretch>
            <a:fillRect/>
          </a:stretch>
        </p:blipFill>
        <p:spPr>
          <a:xfrm>
            <a:off x="776325" y="1985925"/>
            <a:ext cx="3980261" cy="3455723"/>
          </a:xfrm>
          <a:prstGeom prst="rect">
            <a:avLst/>
          </a:prstGeom>
          <a:noFill/>
          <a:ln>
            <a:noFill/>
          </a:ln>
        </p:spPr>
      </p:pic>
      <p:pic>
        <p:nvPicPr>
          <p:cNvPr id="237" name="Google Shape;237;ge710fe325a_4_11"/>
          <p:cNvPicPr preferRelativeResize="0"/>
          <p:nvPr/>
        </p:nvPicPr>
        <p:blipFill>
          <a:blip r:embed="rId5">
            <a:alphaModFix/>
          </a:blip>
          <a:stretch>
            <a:fillRect/>
          </a:stretch>
        </p:blipFill>
        <p:spPr>
          <a:xfrm>
            <a:off x="4956024" y="2409025"/>
            <a:ext cx="6889723" cy="2863442"/>
          </a:xfrm>
          <a:prstGeom prst="rect">
            <a:avLst/>
          </a:prstGeom>
          <a:noFill/>
          <a:ln>
            <a:noFill/>
          </a:ln>
        </p:spPr>
      </p:pic>
      <p:pic>
        <p:nvPicPr>
          <p:cNvPr id="238" name="Google Shape;238;ge710fe325a_4_11"/>
          <p:cNvPicPr preferRelativeResize="0"/>
          <p:nvPr/>
        </p:nvPicPr>
        <p:blipFill>
          <a:blip r:embed="rId6">
            <a:alphaModFix/>
          </a:blip>
          <a:stretch>
            <a:fillRect/>
          </a:stretch>
        </p:blipFill>
        <p:spPr>
          <a:xfrm>
            <a:off x="11145550" y="0"/>
            <a:ext cx="1046451" cy="9532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e70b3eb651_9_0"/>
          <p:cNvSpPr/>
          <p:nvPr/>
        </p:nvSpPr>
        <p:spPr>
          <a:xfrm>
            <a:off x="846900" y="1589350"/>
            <a:ext cx="10498200" cy="19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ge70b3eb651_9_0"/>
          <p:cNvPicPr preferRelativeResize="0"/>
          <p:nvPr/>
        </p:nvPicPr>
        <p:blipFill>
          <a:blip r:embed="rId3">
            <a:alphaModFix/>
          </a:blip>
          <a:stretch>
            <a:fillRect/>
          </a:stretch>
        </p:blipFill>
        <p:spPr>
          <a:xfrm>
            <a:off x="3715850" y="370725"/>
            <a:ext cx="5137375" cy="2860250"/>
          </a:xfrm>
          <a:prstGeom prst="rect">
            <a:avLst/>
          </a:prstGeom>
          <a:noFill/>
          <a:ln>
            <a:noFill/>
          </a:ln>
        </p:spPr>
      </p:pic>
      <p:pic>
        <p:nvPicPr>
          <p:cNvPr id="246" name="Google Shape;246;ge70b3eb651_9_0"/>
          <p:cNvPicPr preferRelativeResize="0"/>
          <p:nvPr/>
        </p:nvPicPr>
        <p:blipFill>
          <a:blip r:embed="rId4">
            <a:alphaModFix/>
          </a:blip>
          <a:stretch>
            <a:fillRect/>
          </a:stretch>
        </p:blipFill>
        <p:spPr>
          <a:xfrm>
            <a:off x="434800" y="3333728"/>
            <a:ext cx="5610649" cy="2906722"/>
          </a:xfrm>
          <a:prstGeom prst="rect">
            <a:avLst/>
          </a:prstGeom>
          <a:noFill/>
          <a:ln>
            <a:noFill/>
          </a:ln>
        </p:spPr>
      </p:pic>
      <p:pic>
        <p:nvPicPr>
          <p:cNvPr id="247" name="Google Shape;247;ge70b3eb651_9_0"/>
          <p:cNvPicPr preferRelativeResize="0"/>
          <p:nvPr/>
        </p:nvPicPr>
        <p:blipFill>
          <a:blip r:embed="rId5">
            <a:alphaModFix/>
          </a:blip>
          <a:stretch>
            <a:fillRect/>
          </a:stretch>
        </p:blipFill>
        <p:spPr>
          <a:xfrm>
            <a:off x="6918150" y="3477750"/>
            <a:ext cx="3941599" cy="2762700"/>
          </a:xfrm>
          <a:prstGeom prst="rect">
            <a:avLst/>
          </a:prstGeom>
          <a:noFill/>
          <a:ln>
            <a:noFill/>
          </a:ln>
        </p:spPr>
      </p:pic>
      <p:sp>
        <p:nvSpPr>
          <p:cNvPr id="248" name="Google Shape;248;ge70b3eb651_9_0"/>
          <p:cNvSpPr txBox="1"/>
          <p:nvPr/>
        </p:nvSpPr>
        <p:spPr>
          <a:xfrm>
            <a:off x="9051900" y="517000"/>
            <a:ext cx="2957700" cy="2339700"/>
          </a:xfrm>
          <a:prstGeom prst="rect">
            <a:avLst/>
          </a:prstGeom>
          <a:solidFill>
            <a:srgbClr val="E3ECF1"/>
          </a:solid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The rate has been </a:t>
            </a:r>
            <a:r>
              <a:rPr b="1" lang="en-US">
                <a:latin typeface="Calibri"/>
                <a:ea typeface="Calibri"/>
                <a:cs typeface="Calibri"/>
                <a:sym typeface="Calibri"/>
              </a:rPr>
              <a:t>going up</a:t>
            </a:r>
            <a:r>
              <a:rPr lang="en-US">
                <a:latin typeface="Calibri"/>
                <a:ea typeface="Calibri"/>
                <a:cs typeface="Calibri"/>
                <a:sym typeface="Calibri"/>
              </a:rPr>
              <a:t> in states/UTs of </a:t>
            </a:r>
            <a:r>
              <a:rPr b="1" lang="en-US">
                <a:latin typeface="Calibri"/>
                <a:ea typeface="Calibri"/>
                <a:cs typeface="Calibri"/>
                <a:sym typeface="Calibri"/>
              </a:rPr>
              <a:t>Pondicherry,  Jharkhand, Tamil Nadu, Haryana and Delhi ( &gt; 30%)</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The impact is </a:t>
            </a:r>
            <a:r>
              <a:rPr b="1" lang="en-US">
                <a:latin typeface="Calibri"/>
                <a:ea typeface="Calibri"/>
                <a:cs typeface="Calibri"/>
                <a:sym typeface="Calibri"/>
              </a:rPr>
              <a:t>least</a:t>
            </a:r>
            <a:r>
              <a:rPr lang="en-US">
                <a:latin typeface="Calibri"/>
                <a:ea typeface="Calibri"/>
                <a:cs typeface="Calibri"/>
                <a:sym typeface="Calibri"/>
              </a:rPr>
              <a:t> in </a:t>
            </a:r>
            <a:r>
              <a:rPr b="1" lang="en-US">
                <a:latin typeface="Calibri"/>
                <a:ea typeface="Calibri"/>
                <a:cs typeface="Calibri"/>
                <a:sym typeface="Calibri"/>
              </a:rPr>
              <a:t>Meghalaya and Assam (&lt; 10%)</a:t>
            </a:r>
            <a:endParaRPr b="1">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The well developed states could compensate and manage the impact in a better way than the under- developed areas of India</a:t>
            </a:r>
            <a:endParaRPr b="1" sz="1500">
              <a:solidFill>
                <a:srgbClr val="0000FF"/>
              </a:solidFill>
              <a:latin typeface="Calibri"/>
              <a:ea typeface="Calibri"/>
              <a:cs typeface="Calibri"/>
              <a:sym typeface="Calibri"/>
            </a:endParaRPr>
          </a:p>
        </p:txBody>
      </p:sp>
      <p:pic>
        <p:nvPicPr>
          <p:cNvPr id="249" name="Google Shape;249;ge70b3eb651_9_0"/>
          <p:cNvPicPr preferRelativeResize="0"/>
          <p:nvPr/>
        </p:nvPicPr>
        <p:blipFill>
          <a:blip r:embed="rId6">
            <a:alphaModFix/>
          </a:blip>
          <a:stretch>
            <a:fillRect/>
          </a:stretch>
        </p:blipFill>
        <p:spPr>
          <a:xfrm>
            <a:off x="514350" y="695525"/>
            <a:ext cx="3201500" cy="1982650"/>
          </a:xfrm>
          <a:prstGeom prst="rect">
            <a:avLst/>
          </a:prstGeom>
          <a:noFill/>
          <a:ln>
            <a:noFill/>
          </a:ln>
        </p:spPr>
      </p:pic>
      <p:pic>
        <p:nvPicPr>
          <p:cNvPr id="250" name="Google Shape;250;ge70b3eb651_9_0"/>
          <p:cNvPicPr preferRelativeResize="0"/>
          <p:nvPr/>
        </p:nvPicPr>
        <p:blipFill>
          <a:blip r:embed="rId7">
            <a:alphaModFix/>
          </a:blip>
          <a:stretch>
            <a:fillRect/>
          </a:stretch>
        </p:blipFill>
        <p:spPr>
          <a:xfrm>
            <a:off x="11145550" y="0"/>
            <a:ext cx="1046451" cy="9532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e710fe325a_1_0"/>
          <p:cNvSpPr/>
          <p:nvPr/>
        </p:nvSpPr>
        <p:spPr>
          <a:xfrm>
            <a:off x="846900" y="1670600"/>
            <a:ext cx="10498200" cy="19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ge710fe325a_1_0"/>
          <p:cNvPicPr preferRelativeResize="0"/>
          <p:nvPr/>
        </p:nvPicPr>
        <p:blipFill>
          <a:blip r:embed="rId3">
            <a:alphaModFix/>
          </a:blip>
          <a:stretch>
            <a:fillRect/>
          </a:stretch>
        </p:blipFill>
        <p:spPr>
          <a:xfrm>
            <a:off x="285750" y="373576"/>
            <a:ext cx="3797498" cy="2934850"/>
          </a:xfrm>
          <a:prstGeom prst="rect">
            <a:avLst/>
          </a:prstGeom>
          <a:noFill/>
          <a:ln>
            <a:noFill/>
          </a:ln>
        </p:spPr>
      </p:pic>
      <p:pic>
        <p:nvPicPr>
          <p:cNvPr id="258" name="Google Shape;258;ge710fe325a_1_0"/>
          <p:cNvPicPr preferRelativeResize="0"/>
          <p:nvPr/>
        </p:nvPicPr>
        <p:blipFill>
          <a:blip r:embed="rId4">
            <a:alphaModFix/>
          </a:blip>
          <a:stretch>
            <a:fillRect/>
          </a:stretch>
        </p:blipFill>
        <p:spPr>
          <a:xfrm>
            <a:off x="514350" y="3524300"/>
            <a:ext cx="4924076" cy="2629850"/>
          </a:xfrm>
          <a:prstGeom prst="rect">
            <a:avLst/>
          </a:prstGeom>
          <a:noFill/>
          <a:ln>
            <a:noFill/>
          </a:ln>
        </p:spPr>
      </p:pic>
      <p:pic>
        <p:nvPicPr>
          <p:cNvPr id="259" name="Google Shape;259;ge710fe325a_1_0"/>
          <p:cNvPicPr preferRelativeResize="0"/>
          <p:nvPr/>
        </p:nvPicPr>
        <p:blipFill>
          <a:blip r:embed="rId5">
            <a:alphaModFix/>
          </a:blip>
          <a:stretch>
            <a:fillRect/>
          </a:stretch>
        </p:blipFill>
        <p:spPr>
          <a:xfrm>
            <a:off x="3958450" y="449775"/>
            <a:ext cx="4288151" cy="2405375"/>
          </a:xfrm>
          <a:prstGeom prst="rect">
            <a:avLst/>
          </a:prstGeom>
          <a:noFill/>
          <a:ln>
            <a:noFill/>
          </a:ln>
        </p:spPr>
      </p:pic>
      <p:pic>
        <p:nvPicPr>
          <p:cNvPr id="260" name="Google Shape;260;ge710fe325a_1_0"/>
          <p:cNvPicPr preferRelativeResize="0"/>
          <p:nvPr/>
        </p:nvPicPr>
        <p:blipFill>
          <a:blip r:embed="rId6">
            <a:alphaModFix/>
          </a:blip>
          <a:stretch>
            <a:fillRect/>
          </a:stretch>
        </p:blipFill>
        <p:spPr>
          <a:xfrm>
            <a:off x="5581100" y="3308413"/>
            <a:ext cx="5863750" cy="2934875"/>
          </a:xfrm>
          <a:prstGeom prst="rect">
            <a:avLst/>
          </a:prstGeom>
          <a:noFill/>
          <a:ln>
            <a:noFill/>
          </a:ln>
        </p:spPr>
      </p:pic>
      <p:sp>
        <p:nvSpPr>
          <p:cNvPr id="261" name="Google Shape;261;ge710fe325a_1_0"/>
          <p:cNvSpPr txBox="1"/>
          <p:nvPr/>
        </p:nvSpPr>
        <p:spPr>
          <a:xfrm>
            <a:off x="8246600" y="274450"/>
            <a:ext cx="3863400" cy="2770500"/>
          </a:xfrm>
          <a:prstGeom prst="rect">
            <a:avLst/>
          </a:prstGeom>
          <a:solidFill>
            <a:srgbClr val="E3ECF1"/>
          </a:solid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The cases have been increasing since </a:t>
            </a:r>
            <a:r>
              <a:rPr b="1" lang="en-US" sz="1200">
                <a:latin typeface="Calibri"/>
                <a:ea typeface="Calibri"/>
                <a:cs typeface="Calibri"/>
                <a:sym typeface="Calibri"/>
              </a:rPr>
              <a:t>March'20</a:t>
            </a:r>
            <a:r>
              <a:rPr lang="en-US" sz="1200">
                <a:latin typeface="Calibri"/>
                <a:ea typeface="Calibri"/>
                <a:cs typeface="Calibri"/>
                <a:sym typeface="Calibri"/>
              </a:rPr>
              <a:t>, reached a peak in </a:t>
            </a:r>
            <a:r>
              <a:rPr b="1" lang="en-US" sz="1200">
                <a:latin typeface="Calibri"/>
                <a:ea typeface="Calibri"/>
                <a:cs typeface="Calibri"/>
                <a:sym typeface="Calibri"/>
              </a:rPr>
              <a:t>May’21</a:t>
            </a:r>
            <a:r>
              <a:rPr lang="en-US" sz="1200">
                <a:latin typeface="Calibri"/>
                <a:ea typeface="Calibri"/>
                <a:cs typeface="Calibri"/>
                <a:sym typeface="Calibri"/>
              </a:rPr>
              <a:t> and started falling there on.</a:t>
            </a:r>
            <a:endParaRPr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b="1" lang="en-US" sz="1200">
                <a:latin typeface="Calibri"/>
                <a:ea typeface="Calibri"/>
                <a:cs typeface="Calibri"/>
                <a:sym typeface="Calibri"/>
              </a:rPr>
              <a:t>Maximum </a:t>
            </a:r>
            <a:r>
              <a:rPr lang="en-US" sz="1200">
                <a:latin typeface="Calibri"/>
                <a:ea typeface="Calibri"/>
                <a:cs typeface="Calibri"/>
                <a:sym typeface="Calibri"/>
              </a:rPr>
              <a:t>number </a:t>
            </a:r>
            <a:r>
              <a:rPr lang="en-US" sz="1200">
                <a:latin typeface="Calibri"/>
                <a:ea typeface="Calibri"/>
                <a:cs typeface="Calibri"/>
                <a:sym typeface="Calibri"/>
              </a:rPr>
              <a:t>of Corona Positive Cases/Deaths/Recovered Cases have been observed in </a:t>
            </a:r>
            <a:r>
              <a:rPr b="1" lang="en-US" sz="1200">
                <a:latin typeface="Calibri"/>
                <a:ea typeface="Calibri"/>
                <a:cs typeface="Calibri"/>
                <a:sym typeface="Calibri"/>
              </a:rPr>
              <a:t>Maharashtra</a:t>
            </a:r>
            <a:endParaRPr b="1"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b="1" lang="en-US" sz="1200">
                <a:latin typeface="Calibri"/>
                <a:ea typeface="Calibri"/>
                <a:cs typeface="Calibri"/>
                <a:sym typeface="Calibri"/>
              </a:rPr>
              <a:t>Minimum</a:t>
            </a:r>
            <a:r>
              <a:rPr lang="en-US" sz="1200">
                <a:latin typeface="Calibri"/>
                <a:ea typeface="Calibri"/>
                <a:cs typeface="Calibri"/>
                <a:sym typeface="Calibri"/>
              </a:rPr>
              <a:t> number of  Corona Positive Cases/Deaths/Recovered Cases have been observed in </a:t>
            </a:r>
            <a:r>
              <a:rPr b="1" lang="en-US" sz="1200">
                <a:latin typeface="Calibri"/>
                <a:ea typeface="Calibri"/>
                <a:cs typeface="Calibri"/>
                <a:sym typeface="Calibri"/>
              </a:rPr>
              <a:t>Dadra and Nagar Haveli</a:t>
            </a:r>
            <a:endParaRPr b="1"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The most hardly hit states were </a:t>
            </a:r>
            <a:r>
              <a:rPr b="1" lang="en-US" sz="1200">
                <a:latin typeface="Calibri"/>
                <a:ea typeface="Calibri"/>
                <a:cs typeface="Calibri"/>
                <a:sym typeface="Calibri"/>
              </a:rPr>
              <a:t>Maharashtra, Uttar Pradesh, Tamil Nadu and Kerala </a:t>
            </a:r>
            <a:endParaRPr b="1"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The north-eastern regions of </a:t>
            </a:r>
            <a:r>
              <a:rPr b="1" lang="en-US" sz="1200">
                <a:latin typeface="Calibri"/>
                <a:ea typeface="Calibri"/>
                <a:cs typeface="Calibri"/>
                <a:sym typeface="Calibri"/>
              </a:rPr>
              <a:t>Mizoram and Sikkim</a:t>
            </a:r>
            <a:r>
              <a:rPr lang="en-US" sz="1200">
                <a:latin typeface="Calibri"/>
                <a:ea typeface="Calibri"/>
                <a:cs typeface="Calibri"/>
                <a:sym typeface="Calibri"/>
              </a:rPr>
              <a:t> could cope up well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e70b3eb47e_0_113"/>
          <p:cNvSpPr txBox="1"/>
          <p:nvPr/>
        </p:nvSpPr>
        <p:spPr>
          <a:xfrm>
            <a:off x="2015500" y="1694025"/>
            <a:ext cx="80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68" name="Google Shape;268;ge70b3eb47e_0_113"/>
          <p:cNvSpPr txBox="1"/>
          <p:nvPr/>
        </p:nvSpPr>
        <p:spPr>
          <a:xfrm>
            <a:off x="167150" y="2243525"/>
            <a:ext cx="5723700" cy="12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latin typeface="Calibri"/>
                <a:ea typeface="Calibri"/>
                <a:cs typeface="Calibri"/>
                <a:sym typeface="Calibri"/>
              </a:rPr>
              <a:t>Modelling Phase</a:t>
            </a:r>
            <a:endParaRPr sz="6000">
              <a:latin typeface="Calibri"/>
              <a:ea typeface="Calibri"/>
              <a:cs typeface="Calibri"/>
              <a:sym typeface="Calibri"/>
            </a:endParaRPr>
          </a:p>
        </p:txBody>
      </p:sp>
      <p:pic>
        <p:nvPicPr>
          <p:cNvPr id="269" name="Google Shape;269;ge70b3eb47e_0_113"/>
          <p:cNvPicPr preferRelativeResize="0"/>
          <p:nvPr/>
        </p:nvPicPr>
        <p:blipFill>
          <a:blip r:embed="rId3">
            <a:alphaModFix/>
          </a:blip>
          <a:stretch>
            <a:fillRect/>
          </a:stretch>
        </p:blipFill>
        <p:spPr>
          <a:xfrm>
            <a:off x="4420800" y="71613"/>
            <a:ext cx="7834526" cy="5209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e70c90ea84_0_8"/>
          <p:cNvSpPr txBox="1"/>
          <p:nvPr/>
        </p:nvSpPr>
        <p:spPr>
          <a:xfrm>
            <a:off x="248700" y="913200"/>
            <a:ext cx="11943300" cy="54180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Time-Series Forecasting Models </a:t>
            </a:r>
            <a:r>
              <a:rPr b="1" lang="en-US" sz="2000">
                <a:solidFill>
                  <a:schemeClr val="dk1"/>
                </a:solidFill>
                <a:latin typeface="Montserrat"/>
                <a:ea typeface="Montserrat"/>
                <a:cs typeface="Montserrat"/>
                <a:sym typeface="Montserrat"/>
              </a:rPr>
              <a:t>Data Collection:</a:t>
            </a:r>
            <a:endParaRPr b="1" sz="2000">
              <a:solidFill>
                <a:schemeClr val="dk1"/>
              </a:solidFill>
              <a:latin typeface="Montserrat"/>
              <a:ea typeface="Montserrat"/>
              <a:cs typeface="Montserrat"/>
              <a:sym typeface="Montserrat"/>
            </a:endParaRPr>
          </a:p>
          <a:p>
            <a:pPr indent="-355600" lvl="1" marL="914400" rtl="0" algn="l">
              <a:spcBef>
                <a:spcPts val="0"/>
              </a:spcBef>
              <a:spcAft>
                <a:spcPts val="0"/>
              </a:spcAft>
              <a:buClr>
                <a:schemeClr val="dk1"/>
              </a:buClr>
              <a:buSzPts val="2000"/>
              <a:buFont typeface="Montserrat"/>
              <a:buAutoNum type="alphaLcPeriod"/>
            </a:pPr>
            <a:r>
              <a:rPr lang="en-US" sz="2000">
                <a:solidFill>
                  <a:schemeClr val="dk1"/>
                </a:solidFill>
                <a:latin typeface="Montserrat"/>
                <a:ea typeface="Montserrat"/>
                <a:cs typeface="Montserrat"/>
                <a:sym typeface="Montserrat"/>
              </a:rPr>
              <a:t> Made use of real time data from one of the github repos for vaccination-data and </a:t>
            </a:r>
            <a:endParaRPr sz="20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1" marL="914400" rtl="0" algn="l">
              <a:spcBef>
                <a:spcPts val="0"/>
              </a:spcBef>
              <a:spcAft>
                <a:spcPts val="0"/>
              </a:spcAft>
              <a:buClr>
                <a:schemeClr val="dk1"/>
              </a:buClr>
              <a:buSzPts val="2000"/>
              <a:buFont typeface="Montserrat"/>
              <a:buAutoNum type="alphaLcPeriod"/>
            </a:pPr>
            <a:r>
              <a:rPr lang="en-US" sz="2000">
                <a:solidFill>
                  <a:schemeClr val="dk1"/>
                </a:solidFill>
                <a:latin typeface="Montserrat"/>
                <a:ea typeface="Montserrat"/>
                <a:cs typeface="Montserrat"/>
                <a:sym typeface="Montserrat"/>
              </a:rPr>
              <a:t>Scraped data from several sites and also made use of covid-api (source:).</a:t>
            </a:r>
            <a:endParaRPr sz="2000">
              <a:solidFill>
                <a:schemeClr val="dk1"/>
              </a:solidFill>
              <a:latin typeface="Montserrat"/>
              <a:ea typeface="Montserrat"/>
              <a:cs typeface="Montserrat"/>
              <a:sym typeface="Montserrat"/>
            </a:endParaRPr>
          </a:p>
          <a:p>
            <a:pPr indent="-355600" lvl="1" marL="914400" rtl="0" algn="l">
              <a:spcBef>
                <a:spcPts val="0"/>
              </a:spcBef>
              <a:spcAft>
                <a:spcPts val="0"/>
              </a:spcAft>
              <a:buClr>
                <a:schemeClr val="dk1"/>
              </a:buClr>
              <a:buSzPts val="2000"/>
              <a:buFont typeface="Montserrat"/>
              <a:buAutoNum type="alphaLcPeriod"/>
            </a:pPr>
            <a:r>
              <a:rPr lang="en-US" sz="2000">
                <a:solidFill>
                  <a:schemeClr val="dk1"/>
                </a:solidFill>
                <a:latin typeface="Montserrat"/>
                <a:ea typeface="Montserrat"/>
                <a:cs typeface="Montserrat"/>
                <a:sym typeface="Montserrat"/>
              </a:rPr>
              <a:t>Converted json data received from api to csv in order to feed data to models.</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Data</a:t>
            </a:r>
            <a:r>
              <a:rPr b="1" lang="en-US" sz="2000">
                <a:solidFill>
                  <a:schemeClr val="dk1"/>
                </a:solidFill>
                <a:latin typeface="Montserrat"/>
                <a:ea typeface="Montserrat"/>
                <a:cs typeface="Montserrat"/>
                <a:sym typeface="Montserrat"/>
              </a:rPr>
              <a:t> Pre-Processing: </a:t>
            </a:r>
            <a:r>
              <a:rPr lang="en-US" sz="2000">
                <a:solidFill>
                  <a:schemeClr val="dk1"/>
                </a:solidFill>
                <a:latin typeface="Montserrat"/>
                <a:ea typeface="Montserrat"/>
                <a:cs typeface="Montserrat"/>
                <a:sym typeface="Montserrat"/>
              </a:rPr>
              <a:t>The data obtained was then munged , cleaned and moulded according to our needs for each model requirement. The data preparation was mandatory.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Forecasting Methods :</a:t>
            </a:r>
            <a:r>
              <a:rPr lang="en-US" sz="2000">
                <a:solidFill>
                  <a:schemeClr val="dk1"/>
                </a:solidFill>
                <a:latin typeface="Montserrat"/>
                <a:ea typeface="Montserrat"/>
                <a:cs typeface="Montserrat"/>
                <a:sym typeface="Montserrat"/>
              </a:rPr>
              <a:t> After data preprocessing, it was time for preparation of models.The main models we used are ARIMA/ARIMAX/FbProphet . The inference and predictions were collected by each of these models and used to analyse and get insights from our data. </a:t>
            </a:r>
            <a:r>
              <a:rPr lang="en-US" sz="2000">
                <a:solidFill>
                  <a:schemeClr val="dk1"/>
                </a:solidFill>
                <a:latin typeface="Montserrat"/>
                <a:ea typeface="Montserrat"/>
                <a:cs typeface="Montserrat"/>
                <a:sym typeface="Montserrat"/>
              </a:rPr>
              <a:t> </a:t>
            </a:r>
            <a:endParaRPr sz="20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Streamlit web-App for Prediction Models: </a:t>
            </a:r>
            <a:r>
              <a:rPr lang="en-US" sz="2000">
                <a:solidFill>
                  <a:schemeClr val="dk1"/>
                </a:solidFill>
                <a:latin typeface="Montserrat"/>
                <a:ea typeface="Montserrat"/>
                <a:cs typeface="Montserrat"/>
                <a:sym typeface="Montserrat"/>
              </a:rPr>
              <a:t>The I/P date given to model gives the prediction up till present date and shows a interactive graph with exact figures as well.</a:t>
            </a:r>
            <a:endParaRPr sz="1500">
              <a:solidFill>
                <a:schemeClr val="dk1"/>
              </a:solidFill>
              <a:latin typeface="Montserrat"/>
              <a:ea typeface="Montserrat"/>
              <a:cs typeface="Montserrat"/>
              <a:sym typeface="Montserrat"/>
            </a:endParaRPr>
          </a:p>
        </p:txBody>
      </p:sp>
      <p:sp>
        <p:nvSpPr>
          <p:cNvPr id="276" name="Google Shape;276;ge70c90ea84_0_8"/>
          <p:cNvSpPr txBox="1"/>
          <p:nvPr/>
        </p:nvSpPr>
        <p:spPr>
          <a:xfrm>
            <a:off x="733200" y="214850"/>
            <a:ext cx="10725600" cy="600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700">
                <a:solidFill>
                  <a:srgbClr val="2C39B1"/>
                </a:solidFill>
                <a:latin typeface="Montserrat"/>
                <a:ea typeface="Montserrat"/>
                <a:cs typeface="Montserrat"/>
                <a:sym typeface="Montserrat"/>
              </a:rPr>
              <a:t>Time-Series Forecasting  and web-app integration </a:t>
            </a:r>
            <a:endParaRPr sz="2700">
              <a:solidFill>
                <a:schemeClr val="dk1"/>
              </a:solidFill>
            </a:endParaRPr>
          </a:p>
        </p:txBody>
      </p:sp>
      <p:pic>
        <p:nvPicPr>
          <p:cNvPr id="277" name="Google Shape;277;ge70c90ea84_0_8"/>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e710fe325a_5_11"/>
          <p:cNvSpPr/>
          <p:nvPr/>
        </p:nvSpPr>
        <p:spPr>
          <a:xfrm>
            <a:off x="1007575" y="1511350"/>
            <a:ext cx="10595700" cy="47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ge710fe325a_5_11"/>
          <p:cNvPicPr preferRelativeResize="0"/>
          <p:nvPr/>
        </p:nvPicPr>
        <p:blipFill>
          <a:blip r:embed="rId3">
            <a:alphaModFix/>
          </a:blip>
          <a:stretch>
            <a:fillRect/>
          </a:stretch>
        </p:blipFill>
        <p:spPr>
          <a:xfrm>
            <a:off x="351750" y="298650"/>
            <a:ext cx="7111875" cy="5983100"/>
          </a:xfrm>
          <a:prstGeom prst="rect">
            <a:avLst/>
          </a:prstGeom>
          <a:noFill/>
          <a:ln>
            <a:noFill/>
          </a:ln>
        </p:spPr>
      </p:pic>
      <p:sp>
        <p:nvSpPr>
          <p:cNvPr id="285" name="Google Shape;285;ge710fe325a_5_11"/>
          <p:cNvSpPr txBox="1"/>
          <p:nvPr/>
        </p:nvSpPr>
        <p:spPr>
          <a:xfrm>
            <a:off x="8084050" y="1769550"/>
            <a:ext cx="3863400" cy="2031900"/>
          </a:xfrm>
          <a:prstGeom prst="rect">
            <a:avLst/>
          </a:prstGeom>
          <a:solidFill>
            <a:srgbClr val="E3ECF1"/>
          </a:solidFill>
          <a:ln>
            <a:noFill/>
          </a:ln>
        </p:spPr>
        <p:txBody>
          <a:bodyPr anchorCtr="0" anchor="t" bIns="91425" lIns="91425" spcFirstLastPara="1" rIns="91425" wrap="square" tIns="91425">
            <a:spAutoFit/>
          </a:bodyPr>
          <a:lstStyle/>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Our data over 2020 &amp; 2021 is</a:t>
            </a:r>
            <a:r>
              <a:rPr b="1" lang="en-US" sz="1200">
                <a:latin typeface="Calibri"/>
                <a:ea typeface="Calibri"/>
                <a:cs typeface="Calibri"/>
                <a:sym typeface="Calibri"/>
              </a:rPr>
              <a:t> non-stationary </a:t>
            </a:r>
            <a:r>
              <a:rPr lang="en-US" sz="1200">
                <a:latin typeface="Calibri"/>
                <a:ea typeface="Calibri"/>
                <a:cs typeface="Calibri"/>
                <a:sym typeface="Calibri"/>
              </a:rPr>
              <a:t>while for 2021 it is </a:t>
            </a:r>
            <a:r>
              <a:rPr b="1" lang="en-US" sz="1200">
                <a:latin typeface="Calibri"/>
                <a:ea typeface="Calibri"/>
                <a:cs typeface="Calibri"/>
                <a:sym typeface="Calibri"/>
              </a:rPr>
              <a:t>stationary</a:t>
            </a:r>
            <a:endParaRPr b="1"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In either of the models, as we provide </a:t>
            </a:r>
            <a:r>
              <a:rPr b="1" lang="en-US" sz="1200">
                <a:latin typeface="Calibri"/>
                <a:ea typeface="Calibri"/>
                <a:cs typeface="Calibri"/>
                <a:sym typeface="Calibri"/>
              </a:rPr>
              <a:t>more training set, the accuracy of prediction increases</a:t>
            </a:r>
            <a:endParaRPr b="1"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Since there is no fixed trend that has been observed over 2020 &amp; 2021 as a whole, each of the models perform better when trained on only 2021 dataset </a:t>
            </a:r>
            <a:endParaRPr sz="1200">
              <a:latin typeface="Calibri"/>
              <a:ea typeface="Calibri"/>
              <a:cs typeface="Calibri"/>
              <a:sym typeface="Calibri"/>
            </a:endParaRPr>
          </a:p>
          <a:p>
            <a:pPr indent="-304800" lvl="0" marL="457200" rtl="0" algn="just">
              <a:spcBef>
                <a:spcPts val="0"/>
              </a:spcBef>
              <a:spcAft>
                <a:spcPts val="0"/>
              </a:spcAft>
              <a:buSzPts val="1200"/>
              <a:buFont typeface="Calibri"/>
              <a:buChar char="●"/>
            </a:pPr>
            <a:r>
              <a:rPr lang="en-US" sz="1200">
                <a:latin typeface="Calibri"/>
                <a:ea typeface="Calibri"/>
                <a:cs typeface="Calibri"/>
                <a:sym typeface="Calibri"/>
              </a:rPr>
              <a:t>Performance of </a:t>
            </a:r>
            <a:r>
              <a:rPr b="1" lang="en-US" sz="1200">
                <a:latin typeface="Calibri"/>
                <a:ea typeface="Calibri"/>
                <a:cs typeface="Calibri"/>
                <a:sym typeface="Calibri"/>
              </a:rPr>
              <a:t>fbProphet</a:t>
            </a:r>
            <a:r>
              <a:rPr lang="en-US" sz="1200">
                <a:latin typeface="Calibri"/>
                <a:ea typeface="Calibri"/>
                <a:cs typeface="Calibri"/>
                <a:sym typeface="Calibri"/>
              </a:rPr>
              <a:t> model is much better than that of ARIMA model</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286" name="Google Shape;286;ge710fe325a_5_11"/>
          <p:cNvSpPr txBox="1"/>
          <p:nvPr/>
        </p:nvSpPr>
        <p:spPr>
          <a:xfrm>
            <a:off x="3307525" y="0"/>
            <a:ext cx="3691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latin typeface="Calibri"/>
                <a:ea typeface="Calibri"/>
                <a:cs typeface="Calibri"/>
                <a:sym typeface="Calibri"/>
              </a:rPr>
              <a:t>CONFIRMED CASES FORECAST</a:t>
            </a:r>
            <a:endParaRPr b="1" sz="1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ge710fe325a_5_0"/>
          <p:cNvPicPr preferRelativeResize="0"/>
          <p:nvPr/>
        </p:nvPicPr>
        <p:blipFill>
          <a:blip r:embed="rId3">
            <a:alphaModFix/>
          </a:blip>
          <a:stretch>
            <a:fillRect/>
          </a:stretch>
        </p:blipFill>
        <p:spPr>
          <a:xfrm>
            <a:off x="152400" y="152400"/>
            <a:ext cx="11898350" cy="6078800"/>
          </a:xfrm>
          <a:prstGeom prst="rect">
            <a:avLst/>
          </a:prstGeom>
          <a:noFill/>
          <a:ln>
            <a:noFill/>
          </a:ln>
        </p:spPr>
      </p:pic>
      <p:sp>
        <p:nvSpPr>
          <p:cNvPr id="293" name="Google Shape;293;ge710fe325a_5_0"/>
          <p:cNvSpPr txBox="1"/>
          <p:nvPr/>
        </p:nvSpPr>
        <p:spPr>
          <a:xfrm>
            <a:off x="429750" y="3670750"/>
            <a:ext cx="4154100" cy="25605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The FbProphet model was being used for the prediction of vaccination and doses given to people.</a:t>
            </a:r>
            <a:endParaRPr sz="2000">
              <a:latin typeface="Calibri"/>
              <a:ea typeface="Calibri"/>
              <a:cs typeface="Calibri"/>
              <a:sym typeface="Calibri"/>
            </a:endParaRPr>
          </a:p>
          <a:p>
            <a:pPr indent="-355600" lvl="0" marL="457200" rtl="0" algn="l">
              <a:spcBef>
                <a:spcPts val="0"/>
              </a:spcBef>
              <a:spcAft>
                <a:spcPts val="0"/>
              </a:spcAft>
              <a:buSzPts val="2000"/>
              <a:buFont typeface="Calibri"/>
              <a:buChar char="●"/>
            </a:pPr>
            <a:r>
              <a:rPr lang="en-US" sz="2000">
                <a:latin typeface="Calibri"/>
                <a:ea typeface="Calibri"/>
                <a:cs typeface="Calibri"/>
                <a:sym typeface="Calibri"/>
              </a:rPr>
              <a:t>It forecasts to which date how many doses would be administered. The forecast rate is as shown :</a:t>
            </a:r>
            <a:endParaRPr sz="2000">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e710fe325a_5_6"/>
          <p:cNvPicPr preferRelativeResize="0"/>
          <p:nvPr/>
        </p:nvPicPr>
        <p:blipFill>
          <a:blip r:embed="rId3">
            <a:alphaModFix/>
          </a:blip>
          <a:stretch>
            <a:fillRect/>
          </a:stretch>
        </p:blipFill>
        <p:spPr>
          <a:xfrm>
            <a:off x="435238" y="501350"/>
            <a:ext cx="11321524" cy="5565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5" name="Shape 115"/>
        <p:cNvGrpSpPr/>
        <p:nvPr/>
      </p:nvGrpSpPr>
      <p:grpSpPr>
        <a:xfrm>
          <a:off x="0" y="0"/>
          <a:ext cx="0" cy="0"/>
          <a:chOff x="0" y="0"/>
          <a:chExt cx="0" cy="0"/>
        </a:xfrm>
      </p:grpSpPr>
      <p:sp>
        <p:nvSpPr>
          <p:cNvPr id="116" name="Google Shape;116;p2"/>
          <p:cNvSpPr txBox="1"/>
          <p:nvPr/>
        </p:nvSpPr>
        <p:spPr>
          <a:xfrm>
            <a:off x="592044" y="28575"/>
            <a:ext cx="11439000" cy="9699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rPr b="1" i="0" lang="en-US" sz="2400" u="none" cap="none" strike="noStrike">
                <a:solidFill>
                  <a:srgbClr val="000000"/>
                </a:solidFill>
                <a:latin typeface="Montserrat"/>
                <a:ea typeface="Montserrat"/>
                <a:cs typeface="Montserrat"/>
                <a:sym typeface="Montserrat"/>
              </a:rPr>
              <a:t>Agenda</a:t>
            </a:r>
            <a:endParaRPr b="1" i="0" sz="2400" u="none" cap="none" strike="noStrike">
              <a:solidFill>
                <a:srgbClr val="000000"/>
              </a:solidFill>
              <a:latin typeface="Montserrat"/>
              <a:ea typeface="Montserrat"/>
              <a:cs typeface="Montserrat"/>
              <a:sym typeface="Montserrat"/>
            </a:endParaRPr>
          </a:p>
        </p:txBody>
      </p:sp>
      <p:sp>
        <p:nvSpPr>
          <p:cNvPr id="117" name="Google Shape;117;p2"/>
          <p:cNvSpPr txBox="1"/>
          <p:nvPr/>
        </p:nvSpPr>
        <p:spPr>
          <a:xfrm>
            <a:off x="998450" y="1926125"/>
            <a:ext cx="8439600" cy="4297200"/>
          </a:xfrm>
          <a:prstGeom prst="rect">
            <a:avLst/>
          </a:prstGeom>
          <a:noFill/>
          <a:ln>
            <a:noFill/>
          </a:ln>
        </p:spPr>
        <p:txBody>
          <a:bodyPr anchorCtr="0" anchor="t" bIns="38525" lIns="38525" spcFirstLastPara="1" rIns="38525" wrap="square" tIns="38525">
            <a:noAutofit/>
          </a:bodyPr>
          <a:lstStyle/>
          <a:p>
            <a:pPr indent="-349250" lvl="0" marL="457200" marR="0" rtl="0" algn="l">
              <a:lnSpc>
                <a:spcPct val="150000"/>
              </a:lnSpc>
              <a:spcBef>
                <a:spcPts val="0"/>
              </a:spcBef>
              <a:spcAft>
                <a:spcPts val="0"/>
              </a:spcAft>
              <a:buClr>
                <a:schemeClr val="dk1"/>
              </a:buClr>
              <a:buSzPts val="1900"/>
              <a:buFont typeface="Arial"/>
              <a:buAutoNum type="arabicPeriod"/>
            </a:pPr>
            <a:r>
              <a:rPr b="1" lang="en-US" sz="1900">
                <a:solidFill>
                  <a:schemeClr val="dk1"/>
                </a:solidFill>
              </a:rPr>
              <a:t>Problem statement </a:t>
            </a:r>
            <a:endParaRPr b="1" sz="1900">
              <a:solidFill>
                <a:schemeClr val="dk1"/>
              </a:solidFill>
            </a:endParaRPr>
          </a:p>
          <a:p>
            <a:pPr indent="-349250" lvl="0" marL="457200" marR="0" rtl="0" algn="l">
              <a:lnSpc>
                <a:spcPct val="150000"/>
              </a:lnSpc>
              <a:spcBef>
                <a:spcPts val="0"/>
              </a:spcBef>
              <a:spcAft>
                <a:spcPts val="0"/>
              </a:spcAft>
              <a:buClr>
                <a:schemeClr val="dk1"/>
              </a:buClr>
              <a:buSzPts val="1900"/>
              <a:buAutoNum type="arabicPeriod"/>
            </a:pPr>
            <a:r>
              <a:rPr b="1" lang="en-US" sz="1900">
                <a:solidFill>
                  <a:schemeClr val="dk1"/>
                </a:solidFill>
              </a:rPr>
              <a:t>Project workflow and pipeline</a:t>
            </a:r>
            <a:endParaRPr b="1" sz="1900">
              <a:solidFill>
                <a:schemeClr val="dk1"/>
              </a:solidFill>
            </a:endParaRPr>
          </a:p>
          <a:p>
            <a:pPr indent="-349250" lvl="0" marL="457200" marR="0" rtl="0" algn="l">
              <a:lnSpc>
                <a:spcPct val="150000"/>
              </a:lnSpc>
              <a:spcBef>
                <a:spcPts val="0"/>
              </a:spcBef>
              <a:spcAft>
                <a:spcPts val="0"/>
              </a:spcAft>
              <a:buClr>
                <a:schemeClr val="dk1"/>
              </a:buClr>
              <a:buSzPts val="1900"/>
              <a:buAutoNum type="arabicPeriod"/>
            </a:pPr>
            <a:r>
              <a:rPr b="1" lang="en-US" sz="1900">
                <a:solidFill>
                  <a:schemeClr val="dk1"/>
                </a:solidFill>
              </a:rPr>
              <a:t>Data Collection Phase</a:t>
            </a:r>
            <a:endParaRPr b="1" sz="1900">
              <a:solidFill>
                <a:schemeClr val="dk1"/>
              </a:solidFill>
            </a:endParaRPr>
          </a:p>
          <a:p>
            <a:pPr indent="-349250" lvl="0" marL="457200" marR="0" rtl="0" algn="l">
              <a:lnSpc>
                <a:spcPct val="150000"/>
              </a:lnSpc>
              <a:spcBef>
                <a:spcPts val="0"/>
              </a:spcBef>
              <a:spcAft>
                <a:spcPts val="0"/>
              </a:spcAft>
              <a:buClr>
                <a:schemeClr val="dk1"/>
              </a:buClr>
              <a:buSzPts val="1900"/>
              <a:buAutoNum type="arabicPeriod"/>
            </a:pPr>
            <a:r>
              <a:rPr b="1" lang="en-US" sz="1900">
                <a:solidFill>
                  <a:schemeClr val="dk1"/>
                </a:solidFill>
              </a:rPr>
              <a:t>Modelling Phase</a:t>
            </a:r>
            <a:endParaRPr b="1" sz="1900">
              <a:solidFill>
                <a:schemeClr val="dk1"/>
              </a:solidFill>
            </a:endParaRPr>
          </a:p>
          <a:p>
            <a:pPr indent="-349250" lvl="0" marL="457200" marR="0" rtl="0" algn="l">
              <a:lnSpc>
                <a:spcPct val="150000"/>
              </a:lnSpc>
              <a:spcBef>
                <a:spcPts val="0"/>
              </a:spcBef>
              <a:spcAft>
                <a:spcPts val="0"/>
              </a:spcAft>
              <a:buClr>
                <a:schemeClr val="dk1"/>
              </a:buClr>
              <a:buSzPts val="1900"/>
              <a:buAutoNum type="arabicPeriod"/>
            </a:pPr>
            <a:r>
              <a:rPr b="1" lang="en-US" sz="1900">
                <a:solidFill>
                  <a:schemeClr val="dk1"/>
                </a:solidFill>
              </a:rPr>
              <a:t>Deployment</a:t>
            </a:r>
            <a:r>
              <a:rPr b="1" lang="en-US" sz="1900">
                <a:solidFill>
                  <a:schemeClr val="dk1"/>
                </a:solidFill>
              </a:rPr>
              <a:t> Phase</a:t>
            </a:r>
            <a:endParaRPr b="1" sz="1900">
              <a:solidFill>
                <a:schemeClr val="dk1"/>
              </a:solidFill>
            </a:endParaRPr>
          </a:p>
        </p:txBody>
      </p:sp>
      <p:pic>
        <p:nvPicPr>
          <p:cNvPr id="118" name="Google Shape;118;p2"/>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e710fe325a_5_16"/>
          <p:cNvPicPr preferRelativeResize="0"/>
          <p:nvPr/>
        </p:nvPicPr>
        <p:blipFill>
          <a:blip r:embed="rId3">
            <a:alphaModFix/>
          </a:blip>
          <a:stretch>
            <a:fillRect/>
          </a:stretch>
        </p:blipFill>
        <p:spPr>
          <a:xfrm>
            <a:off x="514350" y="644625"/>
            <a:ext cx="11321526" cy="5461326"/>
          </a:xfrm>
          <a:prstGeom prst="rect">
            <a:avLst/>
          </a:prstGeom>
          <a:noFill/>
          <a:ln>
            <a:noFill/>
          </a:ln>
        </p:spPr>
      </p:pic>
      <p:sp>
        <p:nvSpPr>
          <p:cNvPr id="306" name="Google Shape;306;ge710fe325a_5_16"/>
          <p:cNvSpPr txBox="1"/>
          <p:nvPr/>
        </p:nvSpPr>
        <p:spPr>
          <a:xfrm>
            <a:off x="1092275" y="232775"/>
            <a:ext cx="3975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Calibri"/>
                <a:ea typeface="Calibri"/>
                <a:cs typeface="Calibri"/>
                <a:sym typeface="Calibri"/>
              </a:rPr>
              <a:t>UNEMPLOYMENT RATE FORECAST</a:t>
            </a:r>
            <a:endParaRPr b="1" sz="2000">
              <a:latin typeface="Calibri"/>
              <a:ea typeface="Calibri"/>
              <a:cs typeface="Calibri"/>
              <a:sym typeface="Calibri"/>
            </a:endParaRPr>
          </a:p>
        </p:txBody>
      </p:sp>
      <p:sp>
        <p:nvSpPr>
          <p:cNvPr id="307" name="Google Shape;307;ge710fe325a_5_16"/>
          <p:cNvSpPr txBox="1"/>
          <p:nvPr/>
        </p:nvSpPr>
        <p:spPr>
          <a:xfrm>
            <a:off x="7243200" y="3044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INFLATION </a:t>
            </a:r>
            <a:r>
              <a:rPr b="1" lang="en-US" sz="2000">
                <a:solidFill>
                  <a:schemeClr val="dk1"/>
                </a:solidFill>
                <a:latin typeface="Calibri"/>
                <a:ea typeface="Calibri"/>
                <a:cs typeface="Calibri"/>
                <a:sym typeface="Calibri"/>
              </a:rPr>
              <a:t> FORECAST</a:t>
            </a:r>
            <a:endParaRPr b="1" sz="2000">
              <a:solidFill>
                <a:schemeClr val="dk1"/>
              </a:solidFill>
              <a:latin typeface="Calibri"/>
              <a:ea typeface="Calibri"/>
              <a:cs typeface="Calibri"/>
              <a:sym typeface="Calibri"/>
            </a:endParaRPr>
          </a:p>
        </p:txBody>
      </p:sp>
      <p:sp>
        <p:nvSpPr>
          <p:cNvPr id="308" name="Google Shape;308;ge710fe325a_5_16"/>
          <p:cNvSpPr txBox="1"/>
          <p:nvPr/>
        </p:nvSpPr>
        <p:spPr>
          <a:xfrm>
            <a:off x="1579775" y="594517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OIL PRICES </a:t>
            </a:r>
            <a:r>
              <a:rPr b="1" lang="en-US" sz="2000">
                <a:solidFill>
                  <a:schemeClr val="dk1"/>
                </a:solidFill>
                <a:latin typeface="Calibri"/>
                <a:ea typeface="Calibri"/>
                <a:cs typeface="Calibri"/>
                <a:sym typeface="Calibri"/>
              </a:rPr>
              <a:t> FORECAST</a:t>
            </a:r>
            <a:endParaRPr b="1" sz="2000">
              <a:solidFill>
                <a:schemeClr val="dk1"/>
              </a:solidFill>
              <a:latin typeface="Calibri"/>
              <a:ea typeface="Calibri"/>
              <a:cs typeface="Calibri"/>
              <a:sym typeface="Calibri"/>
            </a:endParaRPr>
          </a:p>
        </p:txBody>
      </p:sp>
      <p:sp>
        <p:nvSpPr>
          <p:cNvPr id="309" name="Google Shape;309;ge710fe325a_5_16"/>
          <p:cNvSpPr txBox="1"/>
          <p:nvPr/>
        </p:nvSpPr>
        <p:spPr>
          <a:xfrm>
            <a:off x="7565900" y="5945175"/>
            <a:ext cx="3786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Calibri"/>
                <a:ea typeface="Calibri"/>
                <a:cs typeface="Calibri"/>
                <a:sym typeface="Calibri"/>
              </a:rPr>
              <a:t>RECOVERED CASES</a:t>
            </a:r>
            <a:r>
              <a:rPr b="1" lang="en-US" sz="2000">
                <a:solidFill>
                  <a:schemeClr val="dk1"/>
                </a:solidFill>
                <a:latin typeface="Calibri"/>
                <a:ea typeface="Calibri"/>
                <a:cs typeface="Calibri"/>
                <a:sym typeface="Calibri"/>
              </a:rPr>
              <a:t> FORECAST</a:t>
            </a:r>
            <a:endParaRPr b="1" sz="20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e710fe325a_10_0"/>
          <p:cNvPicPr preferRelativeResize="0"/>
          <p:nvPr/>
        </p:nvPicPr>
        <p:blipFill>
          <a:blip r:embed="rId3">
            <a:alphaModFix/>
          </a:blip>
          <a:stretch>
            <a:fillRect/>
          </a:stretch>
        </p:blipFill>
        <p:spPr>
          <a:xfrm>
            <a:off x="252450" y="304400"/>
            <a:ext cx="6105000" cy="5501750"/>
          </a:xfrm>
          <a:prstGeom prst="rect">
            <a:avLst/>
          </a:prstGeom>
          <a:noFill/>
          <a:ln>
            <a:noFill/>
          </a:ln>
        </p:spPr>
      </p:pic>
      <p:pic>
        <p:nvPicPr>
          <p:cNvPr id="316" name="Google Shape;316;ge710fe325a_10_0"/>
          <p:cNvPicPr preferRelativeResize="0"/>
          <p:nvPr/>
        </p:nvPicPr>
        <p:blipFill>
          <a:blip r:embed="rId4">
            <a:alphaModFix/>
          </a:blip>
          <a:stretch>
            <a:fillRect/>
          </a:stretch>
        </p:blipFill>
        <p:spPr>
          <a:xfrm>
            <a:off x="6509850" y="152400"/>
            <a:ext cx="5529750" cy="5653750"/>
          </a:xfrm>
          <a:prstGeom prst="rect">
            <a:avLst/>
          </a:prstGeom>
          <a:noFill/>
          <a:ln>
            <a:noFill/>
          </a:ln>
        </p:spPr>
      </p:pic>
      <p:sp>
        <p:nvSpPr>
          <p:cNvPr id="317" name="Google Shape;317;ge710fe325a_10_0"/>
          <p:cNvSpPr txBox="1"/>
          <p:nvPr/>
        </p:nvSpPr>
        <p:spPr>
          <a:xfrm>
            <a:off x="1486200" y="5926900"/>
            <a:ext cx="336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latin typeface="Calibri"/>
                <a:ea typeface="Calibri"/>
                <a:cs typeface="Calibri"/>
                <a:sym typeface="Calibri"/>
              </a:rPr>
              <a:t>NIFTY  STOCKS FORECAST</a:t>
            </a:r>
            <a:endParaRPr b="1" sz="2000">
              <a:latin typeface="Calibri"/>
              <a:ea typeface="Calibri"/>
              <a:cs typeface="Calibri"/>
              <a:sym typeface="Calibri"/>
            </a:endParaRPr>
          </a:p>
        </p:txBody>
      </p:sp>
      <p:sp>
        <p:nvSpPr>
          <p:cNvPr id="318" name="Google Shape;318;ge710fe325a_10_0"/>
          <p:cNvSpPr txBox="1"/>
          <p:nvPr/>
        </p:nvSpPr>
        <p:spPr>
          <a:xfrm>
            <a:off x="7774725" y="5926900"/>
            <a:ext cx="325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SENSEX </a:t>
            </a:r>
            <a:r>
              <a:rPr b="1" lang="en-US" sz="2000">
                <a:solidFill>
                  <a:schemeClr val="dk1"/>
                </a:solidFill>
                <a:latin typeface="Calibri"/>
                <a:ea typeface="Calibri"/>
                <a:cs typeface="Calibri"/>
                <a:sym typeface="Calibri"/>
              </a:rPr>
              <a:t>STOCKS FORECAST</a:t>
            </a:r>
            <a:endParaRPr b="1" sz="20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 name="Shape 322"/>
        <p:cNvGrpSpPr/>
        <p:nvPr/>
      </p:nvGrpSpPr>
      <p:grpSpPr>
        <a:xfrm>
          <a:off x="0" y="0"/>
          <a:ext cx="0" cy="0"/>
          <a:chOff x="0" y="0"/>
          <a:chExt cx="0" cy="0"/>
        </a:xfrm>
      </p:grpSpPr>
      <p:sp>
        <p:nvSpPr>
          <p:cNvPr id="323" name="Google Shape;323;ge38ed0834b_1_93"/>
          <p:cNvSpPr txBox="1"/>
          <p:nvPr/>
        </p:nvSpPr>
        <p:spPr>
          <a:xfrm>
            <a:off x="591875" y="1632850"/>
            <a:ext cx="11406900" cy="5810700"/>
          </a:xfrm>
          <a:prstGeom prst="rect">
            <a:avLst/>
          </a:prstGeom>
          <a:noFill/>
          <a:ln>
            <a:noFill/>
          </a:ln>
        </p:spPr>
        <p:txBody>
          <a:bodyPr anchorCtr="0" anchor="t" bIns="121900" lIns="121900" spcFirstLastPara="1" rIns="121900" wrap="square" tIns="121900">
            <a:spAutoFit/>
          </a:bodyPr>
          <a:lstStyle/>
          <a:p>
            <a:pPr indent="0" lvl="0" marL="0" rtl="0" algn="l">
              <a:lnSpc>
                <a:spcPct val="89000"/>
              </a:lnSpc>
              <a:spcBef>
                <a:spcPts val="0"/>
              </a:spcBef>
              <a:spcAft>
                <a:spcPts val="0"/>
              </a:spcAft>
              <a:buClr>
                <a:schemeClr val="dk1"/>
              </a:buClr>
              <a:buSzPts val="1100"/>
              <a:buFont typeface="Arial"/>
              <a:buNone/>
            </a:pPr>
            <a:r>
              <a:rPr lang="en-US" sz="2400">
                <a:solidFill>
                  <a:schemeClr val="dk1"/>
                </a:solidFill>
              </a:rPr>
              <a:t>1.Image Classification and object detection on CT Scan images.</a:t>
            </a:r>
            <a:endParaRPr sz="24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Used Transfer Learning </a:t>
            </a:r>
            <a:r>
              <a:rPr lang="en-US" sz="1900">
                <a:solidFill>
                  <a:schemeClr val="dk1"/>
                </a:solidFill>
              </a:rPr>
              <a:t>methodology</a:t>
            </a:r>
            <a:r>
              <a:rPr lang="en-US" sz="1900">
                <a:solidFill>
                  <a:schemeClr val="dk1"/>
                </a:solidFill>
              </a:rPr>
              <a:t> for object detection and classification.</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The Dataset used was SIIM-FISABIO-RSNA COVID-19 Detection Dataset.</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Model name: YOLOv5, metric: mAP 42.2</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YOLOv5  is a family of compound-scaled object detection models trained on the COCO dataset, and includes simple functionality for Test Time Augmentation (TTA), model ensembling, hyperparameter evolution, and export to ONNX, CoreML and TFLite.</a:t>
            </a:r>
            <a:endParaRPr sz="2500">
              <a:solidFill>
                <a:schemeClr val="dk1"/>
              </a:solidFill>
            </a:endParaRPr>
          </a:p>
          <a:p>
            <a:pPr indent="0" lvl="0" marL="0" rtl="0" algn="l">
              <a:lnSpc>
                <a:spcPct val="89000"/>
              </a:lnSpc>
              <a:spcBef>
                <a:spcPts val="1200"/>
              </a:spcBef>
              <a:spcAft>
                <a:spcPts val="0"/>
              </a:spcAft>
              <a:buClr>
                <a:schemeClr val="dk1"/>
              </a:buClr>
              <a:buSzPts val="1100"/>
              <a:buFont typeface="Arial"/>
              <a:buNone/>
            </a:pPr>
            <a:r>
              <a:rPr lang="en-US" sz="2400">
                <a:solidFill>
                  <a:schemeClr val="dk1"/>
                </a:solidFill>
              </a:rPr>
              <a:t>2.NLP classification model to identify covid based on </a:t>
            </a:r>
            <a:r>
              <a:rPr lang="en-US" sz="2400">
                <a:solidFill>
                  <a:schemeClr val="dk1"/>
                </a:solidFill>
              </a:rPr>
              <a:t>symptoms</a:t>
            </a:r>
            <a:r>
              <a:rPr lang="en-US" sz="2400">
                <a:solidFill>
                  <a:schemeClr val="dk1"/>
                </a:solidFill>
              </a:rPr>
              <a:t>.</a:t>
            </a:r>
            <a:endParaRPr sz="2400">
              <a:solidFill>
                <a:schemeClr val="dk1"/>
              </a:solidFill>
            </a:endParaRPr>
          </a:p>
          <a:p>
            <a:pPr indent="-349250" lvl="0" marL="457200" rtl="0" algn="l">
              <a:lnSpc>
                <a:spcPct val="115000"/>
              </a:lnSpc>
              <a:spcBef>
                <a:spcPts val="1200"/>
              </a:spcBef>
              <a:spcAft>
                <a:spcPts val="0"/>
              </a:spcAft>
              <a:buClr>
                <a:schemeClr val="dk1"/>
              </a:buClr>
              <a:buSzPts val="1900"/>
              <a:buChar char="●"/>
            </a:pPr>
            <a:r>
              <a:rPr lang="en-US" sz="1900">
                <a:solidFill>
                  <a:schemeClr val="dk1"/>
                </a:solidFill>
              </a:rPr>
              <a:t>Variables: The variables in the dataset were- cough, fever, sore-throat, shortness of breath, headache, age above 60 or not and gender.</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Target Variable: corona_result (0 or 1).</a:t>
            </a:r>
            <a:endParaRPr sz="1900">
              <a:solidFill>
                <a:schemeClr val="dk1"/>
              </a:solidFill>
            </a:endParaRPr>
          </a:p>
          <a:p>
            <a:pPr indent="-349250" lvl="0" marL="457200" rtl="0" algn="l">
              <a:lnSpc>
                <a:spcPct val="115000"/>
              </a:lnSpc>
              <a:spcBef>
                <a:spcPts val="0"/>
              </a:spcBef>
              <a:spcAft>
                <a:spcPts val="0"/>
              </a:spcAft>
              <a:buClr>
                <a:schemeClr val="dk1"/>
              </a:buClr>
              <a:buSzPts val="1900"/>
              <a:buChar char="●"/>
            </a:pPr>
            <a:r>
              <a:rPr lang="en-US" sz="1900">
                <a:solidFill>
                  <a:schemeClr val="dk1"/>
                </a:solidFill>
              </a:rPr>
              <a:t>Classification: </a:t>
            </a:r>
            <a:r>
              <a:rPr lang="en-US" sz="1900">
                <a:solidFill>
                  <a:schemeClr val="dk1"/>
                </a:solidFill>
              </a:rPr>
              <a:t>Ensemble</a:t>
            </a:r>
            <a:r>
              <a:rPr lang="en-US" sz="1900">
                <a:solidFill>
                  <a:schemeClr val="dk1"/>
                </a:solidFill>
              </a:rPr>
              <a:t> Learning using multiple XGBoost Model.</a:t>
            </a:r>
            <a:endParaRPr sz="2400">
              <a:solidFill>
                <a:schemeClr val="dk1"/>
              </a:solidFill>
            </a:endParaRPr>
          </a:p>
          <a:p>
            <a:pPr indent="0" lvl="0" marL="0" marR="0" rtl="0" algn="l">
              <a:lnSpc>
                <a:spcPct val="100000"/>
              </a:lnSpc>
              <a:spcBef>
                <a:spcPts val="1200"/>
              </a:spcBef>
              <a:spcAft>
                <a:spcPts val="0"/>
              </a:spcAft>
              <a:buClr>
                <a:srgbClr val="000000"/>
              </a:buClr>
              <a:buSzPts val="2000"/>
              <a:buFont typeface="Arial"/>
              <a:buNone/>
            </a:pPr>
            <a:r>
              <a:t/>
            </a:r>
            <a:endParaRPr b="1" sz="2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rPr lang="en-US" sz="2000">
                <a:solidFill>
                  <a:schemeClr val="dk1"/>
                </a:solidFill>
                <a:latin typeface="Montserrat"/>
                <a:ea typeface="Montserrat"/>
                <a:cs typeface="Montserrat"/>
                <a:sym typeface="Montserrat"/>
              </a:rPr>
              <a:t> </a:t>
            </a:r>
            <a:endParaRPr b="0" i="0" sz="1500" u="none" cap="none" strike="noStrike">
              <a:solidFill>
                <a:schemeClr val="dk1"/>
              </a:solidFill>
              <a:latin typeface="Montserrat"/>
              <a:ea typeface="Montserrat"/>
              <a:cs typeface="Montserrat"/>
              <a:sym typeface="Montserrat"/>
            </a:endParaRPr>
          </a:p>
        </p:txBody>
      </p:sp>
      <p:sp>
        <p:nvSpPr>
          <p:cNvPr id="324" name="Google Shape;324;ge38ed0834b_1_93"/>
          <p:cNvSpPr txBox="1"/>
          <p:nvPr/>
        </p:nvSpPr>
        <p:spPr>
          <a:xfrm>
            <a:off x="591866" y="205600"/>
            <a:ext cx="8404500" cy="661800"/>
          </a:xfrm>
          <a:prstGeom prst="rect">
            <a:avLst/>
          </a:prstGeom>
          <a:noFill/>
          <a:ln>
            <a:noFill/>
          </a:ln>
        </p:spPr>
        <p:txBody>
          <a:bodyPr anchorCtr="0" anchor="t" bIns="121900" lIns="121900" spcFirstLastPara="1" rIns="121900" wrap="square" tIns="121900">
            <a:spAutoFit/>
          </a:bodyPr>
          <a:lstStyle/>
          <a:p>
            <a:pPr indent="-400050" lvl="0" marL="457200" marR="0" rtl="0" algn="l">
              <a:lnSpc>
                <a:spcPct val="100000"/>
              </a:lnSpc>
              <a:spcBef>
                <a:spcPts val="0"/>
              </a:spcBef>
              <a:spcAft>
                <a:spcPts val="0"/>
              </a:spcAft>
              <a:buClr>
                <a:srgbClr val="2C39B1"/>
              </a:buClr>
              <a:buSzPts val="2700"/>
              <a:buFont typeface="Montserrat"/>
              <a:buChar char="●"/>
            </a:pPr>
            <a:r>
              <a:rPr b="1" lang="en-US" sz="2700">
                <a:solidFill>
                  <a:srgbClr val="2C39B1"/>
                </a:solidFill>
                <a:latin typeface="Montserrat"/>
                <a:ea typeface="Montserrat"/>
                <a:cs typeface="Montserrat"/>
                <a:sym typeface="Montserrat"/>
              </a:rPr>
              <a:t>Image and Text Classification Model</a:t>
            </a:r>
            <a:endParaRPr b="0" i="0" sz="2700" u="none" cap="none" strike="noStrike">
              <a:solidFill>
                <a:srgbClr val="000000"/>
              </a:solidFill>
              <a:latin typeface="Arial"/>
              <a:ea typeface="Arial"/>
              <a:cs typeface="Arial"/>
              <a:sym typeface="Arial"/>
            </a:endParaRPr>
          </a:p>
        </p:txBody>
      </p:sp>
      <p:pic>
        <p:nvPicPr>
          <p:cNvPr id="325" name="Google Shape;325;ge38ed0834b_1_93"/>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ge70b3eb651_0_0"/>
          <p:cNvPicPr preferRelativeResize="0"/>
          <p:nvPr/>
        </p:nvPicPr>
        <p:blipFill>
          <a:blip r:embed="rId3">
            <a:alphaModFix/>
          </a:blip>
          <a:stretch>
            <a:fillRect/>
          </a:stretch>
        </p:blipFill>
        <p:spPr>
          <a:xfrm>
            <a:off x="916200" y="968925"/>
            <a:ext cx="4309049" cy="5292851"/>
          </a:xfrm>
          <a:prstGeom prst="rect">
            <a:avLst/>
          </a:prstGeom>
          <a:noFill/>
          <a:ln>
            <a:noFill/>
          </a:ln>
        </p:spPr>
      </p:pic>
      <p:sp>
        <p:nvSpPr>
          <p:cNvPr id="332" name="Google Shape;332;ge70b3eb651_0_0"/>
          <p:cNvSpPr txBox="1"/>
          <p:nvPr/>
        </p:nvSpPr>
        <p:spPr>
          <a:xfrm>
            <a:off x="2776750" y="2064300"/>
            <a:ext cx="65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33" name="Google Shape;333;ge70b3eb651_0_0"/>
          <p:cNvSpPr txBox="1"/>
          <p:nvPr/>
        </p:nvSpPr>
        <p:spPr>
          <a:xfrm>
            <a:off x="837225" y="356550"/>
            <a:ext cx="4537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rgbClr val="0000FF"/>
                </a:solidFill>
                <a:latin typeface="Calibri"/>
                <a:ea typeface="Calibri"/>
                <a:cs typeface="Calibri"/>
                <a:sym typeface="Calibri"/>
              </a:rPr>
              <a:t>1.Covid CT scan Image Classification and Detection.</a:t>
            </a:r>
            <a:endParaRPr b="1" sz="1600">
              <a:solidFill>
                <a:srgbClr val="0000FF"/>
              </a:solidFill>
              <a:latin typeface="Calibri"/>
              <a:ea typeface="Calibri"/>
              <a:cs typeface="Calibri"/>
              <a:sym typeface="Calibri"/>
            </a:endParaRPr>
          </a:p>
        </p:txBody>
      </p:sp>
      <p:pic>
        <p:nvPicPr>
          <p:cNvPr id="334" name="Google Shape;334;ge70b3eb651_0_0"/>
          <p:cNvPicPr preferRelativeResize="0"/>
          <p:nvPr/>
        </p:nvPicPr>
        <p:blipFill>
          <a:blip r:embed="rId4">
            <a:alphaModFix/>
          </a:blip>
          <a:stretch>
            <a:fillRect/>
          </a:stretch>
        </p:blipFill>
        <p:spPr>
          <a:xfrm>
            <a:off x="6394075" y="970820"/>
            <a:ext cx="4537200" cy="5298930"/>
          </a:xfrm>
          <a:prstGeom prst="rect">
            <a:avLst/>
          </a:prstGeom>
          <a:noFill/>
          <a:ln>
            <a:noFill/>
          </a:ln>
        </p:spPr>
      </p:pic>
      <p:sp>
        <p:nvSpPr>
          <p:cNvPr id="335" name="Google Shape;335;ge70b3eb651_0_0"/>
          <p:cNvSpPr txBox="1"/>
          <p:nvPr/>
        </p:nvSpPr>
        <p:spPr>
          <a:xfrm>
            <a:off x="6394075" y="372000"/>
            <a:ext cx="517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0000FF"/>
                </a:solidFill>
                <a:latin typeface="Calibri"/>
                <a:ea typeface="Calibri"/>
                <a:cs typeface="Calibri"/>
                <a:sym typeface="Calibri"/>
              </a:rPr>
              <a:t>2. Covid </a:t>
            </a:r>
            <a:r>
              <a:rPr b="1" lang="en-US">
                <a:solidFill>
                  <a:srgbClr val="0000FF"/>
                </a:solidFill>
                <a:latin typeface="Calibri"/>
                <a:ea typeface="Calibri"/>
                <a:cs typeface="Calibri"/>
                <a:sym typeface="Calibri"/>
              </a:rPr>
              <a:t>Symptoms</a:t>
            </a:r>
            <a:r>
              <a:rPr b="1" lang="en-US">
                <a:solidFill>
                  <a:srgbClr val="0000FF"/>
                </a:solidFill>
                <a:latin typeface="Calibri"/>
                <a:ea typeface="Calibri"/>
                <a:cs typeface="Calibri"/>
                <a:sym typeface="Calibri"/>
              </a:rPr>
              <a:t> Text Classification.</a:t>
            </a:r>
            <a:endParaRPr b="1">
              <a:solidFill>
                <a:srgbClr val="0000FF"/>
              </a:solidFill>
              <a:latin typeface="Calibri"/>
              <a:ea typeface="Calibri"/>
              <a:cs typeface="Calibri"/>
              <a:sym typeface="Calibri"/>
            </a:endParaRPr>
          </a:p>
        </p:txBody>
      </p:sp>
      <p:pic>
        <p:nvPicPr>
          <p:cNvPr id="336" name="Google Shape;336;ge70b3eb651_0_0"/>
          <p:cNvPicPr preferRelativeResize="0"/>
          <p:nvPr/>
        </p:nvPicPr>
        <p:blipFill>
          <a:blip r:embed="rId5">
            <a:alphaModFix/>
          </a:blip>
          <a:stretch>
            <a:fillRect/>
          </a:stretch>
        </p:blipFill>
        <p:spPr>
          <a:xfrm>
            <a:off x="11145550" y="0"/>
            <a:ext cx="1046451" cy="9532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0" name="Shape 340"/>
        <p:cNvGrpSpPr/>
        <p:nvPr/>
      </p:nvGrpSpPr>
      <p:grpSpPr>
        <a:xfrm>
          <a:off x="0" y="0"/>
          <a:ext cx="0" cy="0"/>
          <a:chOff x="0" y="0"/>
          <a:chExt cx="0" cy="0"/>
        </a:xfrm>
      </p:grpSpPr>
      <p:sp>
        <p:nvSpPr>
          <p:cNvPr id="341" name="Google Shape;341;ge9ab5bfa7c_10_0"/>
          <p:cNvSpPr txBox="1"/>
          <p:nvPr/>
        </p:nvSpPr>
        <p:spPr>
          <a:xfrm>
            <a:off x="121800" y="881525"/>
            <a:ext cx="11948400" cy="5864400"/>
          </a:xfrm>
          <a:prstGeom prst="rect">
            <a:avLst/>
          </a:prstGeom>
          <a:noFill/>
          <a:ln>
            <a:noFill/>
          </a:ln>
        </p:spPr>
        <p:txBody>
          <a:bodyPr anchorCtr="0" anchor="t" bIns="121900" lIns="121900" spcFirstLastPara="1" rIns="121900" wrap="square" tIns="121900">
            <a:spAutoFit/>
          </a:bodyPr>
          <a:lstStyle/>
          <a:p>
            <a:pPr indent="-355600" lvl="0" marL="457200" marR="0" rtl="0" algn="l">
              <a:lnSpc>
                <a:spcPct val="100000"/>
              </a:lnSpc>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Twitter Tweet Data Collection</a:t>
            </a:r>
            <a:endParaRPr b="1" sz="20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b="1" lang="en-US" sz="2000">
                <a:solidFill>
                  <a:schemeClr val="dk1"/>
                </a:solidFill>
                <a:latin typeface="Montserrat"/>
                <a:ea typeface="Montserrat"/>
                <a:cs typeface="Montserrat"/>
                <a:sym typeface="Montserrat"/>
              </a:rPr>
              <a:t> Real-Time: </a:t>
            </a:r>
            <a:r>
              <a:rPr lang="en-US" sz="2000">
                <a:solidFill>
                  <a:schemeClr val="dk1"/>
                </a:solidFill>
                <a:latin typeface="Montserrat"/>
                <a:ea typeface="Montserrat"/>
                <a:cs typeface="Montserrat"/>
                <a:sym typeface="Montserrat"/>
              </a:rPr>
              <a:t>Twitter API with StreamListener() Class was used to generate  real-time </a:t>
            </a:r>
            <a:endParaRPr sz="2000">
              <a:solidFill>
                <a:schemeClr val="dk1"/>
              </a:solidFill>
              <a:latin typeface="Montserrat"/>
              <a:ea typeface="Montserrat"/>
              <a:cs typeface="Montserrat"/>
              <a:sym typeface="Montserrat"/>
            </a:endParaRPr>
          </a:p>
          <a:p>
            <a:pPr indent="0" lvl="0" marL="457200" marR="0" rtl="0" algn="l">
              <a:lnSpc>
                <a:spcPct val="100000"/>
              </a:lnSpc>
              <a:spcBef>
                <a:spcPts val="0"/>
              </a:spcBef>
              <a:spcAft>
                <a:spcPts val="0"/>
              </a:spcAft>
              <a:buNone/>
            </a:pPr>
            <a:r>
              <a:rPr lang="en-US" sz="2000">
                <a:solidFill>
                  <a:schemeClr val="dk1"/>
                </a:solidFill>
                <a:latin typeface="Montserrat"/>
                <a:ea typeface="Montserrat"/>
                <a:cs typeface="Montserrat"/>
                <a:sym typeface="Montserrat"/>
              </a:rPr>
              <a:t> tweets when executed as a .py script  based on Track/search terms e.g. Corona, Covid. </a:t>
            </a:r>
            <a:endParaRPr sz="2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US" sz="2000">
                <a:solidFill>
                  <a:schemeClr val="dk1"/>
                </a:solidFill>
                <a:latin typeface="Montserrat"/>
                <a:ea typeface="Montserrat"/>
                <a:cs typeface="Montserrat"/>
                <a:sym typeface="Montserrat"/>
              </a:rPr>
              <a:t>        </a:t>
            </a:r>
            <a:r>
              <a:rPr b="1" lang="en-US" sz="2000">
                <a:solidFill>
                  <a:schemeClr val="dk1"/>
                </a:solidFill>
                <a:latin typeface="Montserrat"/>
                <a:ea typeface="Montserrat"/>
                <a:cs typeface="Montserrat"/>
                <a:sym typeface="Montserrat"/>
              </a:rPr>
              <a:t>Historical: </a:t>
            </a:r>
            <a:r>
              <a:rPr lang="en-US" sz="2000">
                <a:solidFill>
                  <a:schemeClr val="dk1"/>
                </a:solidFill>
                <a:latin typeface="Montserrat"/>
                <a:ea typeface="Montserrat"/>
                <a:cs typeface="Montserrat"/>
                <a:sym typeface="Montserrat"/>
              </a:rPr>
              <a:t>Used IEEE dataset that provides tweetIDs by month/day.. The full text of</a:t>
            </a:r>
            <a:endParaRPr sz="2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None/>
            </a:pPr>
            <a:r>
              <a:rPr lang="en-US" sz="2000">
                <a:solidFill>
                  <a:schemeClr val="dk1"/>
                </a:solidFill>
                <a:latin typeface="Montserrat"/>
                <a:ea typeface="Montserrat"/>
                <a:cs typeface="Montserrat"/>
                <a:sym typeface="Montserrat"/>
              </a:rPr>
              <a:t>        the tweet was obtained by hydrating the TweetID using Twarc</a:t>
            </a:r>
            <a:endParaRPr sz="2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1" i="0" sz="1500" u="none" cap="none" strike="noStrike">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Tweet Pre-Processing: </a:t>
            </a:r>
            <a:r>
              <a:rPr lang="en-US" sz="2000">
                <a:solidFill>
                  <a:schemeClr val="dk1"/>
                </a:solidFill>
                <a:latin typeface="Montserrat"/>
                <a:ea typeface="Montserrat"/>
                <a:cs typeface="Montserrat"/>
                <a:sym typeface="Montserrat"/>
              </a:rPr>
              <a:t>Full text of tweets (real-time or historical) were “cleaned” to remove emojis, non-alphabet characters, punctuations, mentions, hashtags. </a:t>
            </a:r>
            <a:endParaRPr sz="15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Sentiment Analysis: </a:t>
            </a:r>
            <a:r>
              <a:rPr lang="en-US" sz="2000">
                <a:solidFill>
                  <a:schemeClr val="dk1"/>
                </a:solidFill>
                <a:latin typeface="Montserrat"/>
                <a:ea typeface="Montserrat"/>
                <a:cs typeface="Montserrat"/>
                <a:sym typeface="Montserrat"/>
              </a:rPr>
              <a:t>Following cleaning of input text, tweets the tokenized and submitted to the LSTM model for training in batches  with a specific sequence length. The model was evaluated in a validation set to tune hyperparameters.  Following a test accuracy of 94% the weights were saved into a .pt file in pytorch for inference</a:t>
            </a:r>
            <a:endParaRPr sz="2000">
              <a:solidFill>
                <a:schemeClr val="dk1"/>
              </a:solidFill>
              <a:latin typeface="Montserrat"/>
              <a:ea typeface="Montserrat"/>
              <a:cs typeface="Montserrat"/>
              <a:sym typeface="Montserrat"/>
            </a:endParaRPr>
          </a:p>
          <a:p>
            <a:pPr indent="0" lvl="0" marL="457200" rtl="0" algn="l">
              <a:spcBef>
                <a:spcPts val="0"/>
              </a:spcBef>
              <a:spcAft>
                <a:spcPts val="0"/>
              </a:spcAft>
              <a:buNone/>
            </a:pPr>
            <a:r>
              <a:rPr lang="en-US" sz="2000">
                <a:solidFill>
                  <a:schemeClr val="dk1"/>
                </a:solidFill>
                <a:latin typeface="Montserrat"/>
                <a:ea typeface="Montserrat"/>
                <a:cs typeface="Montserrat"/>
                <a:sym typeface="Montserrat"/>
              </a:rPr>
              <a:t> </a:t>
            </a:r>
            <a:endParaRPr b="1" sz="2000">
              <a:solidFill>
                <a:schemeClr val="dk1"/>
              </a:solidFill>
              <a:latin typeface="Montserrat"/>
              <a:ea typeface="Montserrat"/>
              <a:cs typeface="Montserrat"/>
              <a:sym typeface="Montserrat"/>
            </a:endParaRPr>
          </a:p>
          <a:p>
            <a:pPr indent="-355600" lvl="0" marL="457200" rtl="0" algn="l">
              <a:spcBef>
                <a:spcPts val="0"/>
              </a:spcBef>
              <a:spcAft>
                <a:spcPts val="0"/>
              </a:spcAft>
              <a:buClr>
                <a:schemeClr val="dk1"/>
              </a:buClr>
              <a:buSzPts val="2000"/>
              <a:buFont typeface="Montserrat"/>
              <a:buAutoNum type="arabicPeriod"/>
            </a:pPr>
            <a:r>
              <a:rPr b="1" lang="en-US" sz="2000">
                <a:solidFill>
                  <a:schemeClr val="dk1"/>
                </a:solidFill>
                <a:latin typeface="Montserrat"/>
                <a:ea typeface="Montserrat"/>
                <a:cs typeface="Montserrat"/>
                <a:sym typeface="Montserrat"/>
              </a:rPr>
              <a:t>Streamlit web-App for Sentiment: </a:t>
            </a:r>
            <a:r>
              <a:rPr lang="en-US" sz="2000">
                <a:solidFill>
                  <a:schemeClr val="dk1"/>
                </a:solidFill>
                <a:latin typeface="Montserrat"/>
                <a:ea typeface="Montserrat"/>
                <a:cs typeface="Montserrat"/>
                <a:sym typeface="Montserrat"/>
              </a:rPr>
              <a:t>Input text from Real-time OR historical tweets from the streamlit app were submitted to the trained inference function for analysis to generate a response for positive or negative sentiment. </a:t>
            </a:r>
            <a:endParaRPr b="1" sz="20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chemeClr val="dk1"/>
              </a:buClr>
              <a:buSzPts val="1500"/>
              <a:buFont typeface="Arial"/>
              <a:buNone/>
            </a:pPr>
            <a:r>
              <a:t/>
            </a:r>
            <a:endParaRPr b="1" sz="1500">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Montserrat"/>
              <a:ea typeface="Montserrat"/>
              <a:cs typeface="Montserrat"/>
              <a:sym typeface="Montserrat"/>
            </a:endParaRPr>
          </a:p>
        </p:txBody>
      </p:sp>
      <p:sp>
        <p:nvSpPr>
          <p:cNvPr id="342" name="Google Shape;342;ge9ab5bfa7c_10_0"/>
          <p:cNvSpPr txBox="1"/>
          <p:nvPr/>
        </p:nvSpPr>
        <p:spPr>
          <a:xfrm>
            <a:off x="512100" y="219725"/>
            <a:ext cx="9949500" cy="661800"/>
          </a:xfrm>
          <a:prstGeom prst="rect">
            <a:avLst/>
          </a:prstGeom>
          <a:noFill/>
          <a:ln>
            <a:noFill/>
          </a:ln>
        </p:spPr>
        <p:txBody>
          <a:bodyPr anchorCtr="0" anchor="t" bIns="121900" lIns="121900" spcFirstLastPara="1" rIns="121900" wrap="square" tIns="121900">
            <a:spAutoFit/>
          </a:bodyPr>
          <a:lstStyle/>
          <a:p>
            <a:pPr indent="0" lvl="0" marL="457200" marR="0" rtl="0" algn="l">
              <a:lnSpc>
                <a:spcPct val="100000"/>
              </a:lnSpc>
              <a:spcBef>
                <a:spcPts val="0"/>
              </a:spcBef>
              <a:spcAft>
                <a:spcPts val="0"/>
              </a:spcAft>
              <a:buNone/>
            </a:pPr>
            <a:r>
              <a:rPr b="1" lang="en-US" sz="2700">
                <a:solidFill>
                  <a:srgbClr val="2C39B1"/>
                </a:solidFill>
                <a:latin typeface="Montserrat"/>
                <a:ea typeface="Montserrat"/>
                <a:cs typeface="Montserrat"/>
                <a:sym typeface="Montserrat"/>
              </a:rPr>
              <a:t>Twitter tweet Sentiment Analysis and web-app  </a:t>
            </a:r>
            <a:endParaRPr b="0" i="0" sz="2700" u="none" cap="none" strike="noStrike">
              <a:solidFill>
                <a:srgbClr val="000000"/>
              </a:solidFill>
              <a:latin typeface="Arial"/>
              <a:ea typeface="Arial"/>
              <a:cs typeface="Arial"/>
              <a:sym typeface="Arial"/>
            </a:endParaRPr>
          </a:p>
        </p:txBody>
      </p:sp>
      <p:pic>
        <p:nvPicPr>
          <p:cNvPr id="343" name="Google Shape;343;ge9ab5bfa7c_10_0"/>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ge70b3eb47e_0_119"/>
          <p:cNvSpPr txBox="1"/>
          <p:nvPr/>
        </p:nvSpPr>
        <p:spPr>
          <a:xfrm>
            <a:off x="923450" y="2965950"/>
            <a:ext cx="5244900" cy="9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latin typeface="Calibri"/>
                <a:ea typeface="Calibri"/>
                <a:cs typeface="Calibri"/>
                <a:sym typeface="Calibri"/>
              </a:rPr>
              <a:t>Deployment</a:t>
            </a:r>
            <a:r>
              <a:rPr lang="en-US" sz="4800">
                <a:latin typeface="Calibri"/>
                <a:ea typeface="Calibri"/>
                <a:cs typeface="Calibri"/>
                <a:sym typeface="Calibri"/>
              </a:rPr>
              <a:t> Phase</a:t>
            </a:r>
            <a:endParaRPr sz="4800">
              <a:latin typeface="Calibri"/>
              <a:ea typeface="Calibri"/>
              <a:cs typeface="Calibri"/>
              <a:sym typeface="Calibri"/>
            </a:endParaRPr>
          </a:p>
        </p:txBody>
      </p:sp>
      <p:pic>
        <p:nvPicPr>
          <p:cNvPr id="350" name="Google Shape;350;ge70b3eb47e_0_119"/>
          <p:cNvPicPr preferRelativeResize="0"/>
          <p:nvPr/>
        </p:nvPicPr>
        <p:blipFill>
          <a:blip r:embed="rId3">
            <a:alphaModFix/>
          </a:blip>
          <a:stretch>
            <a:fillRect/>
          </a:stretch>
        </p:blipFill>
        <p:spPr>
          <a:xfrm>
            <a:off x="5747730" y="802373"/>
            <a:ext cx="6444270" cy="4603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e70b3eb47e_0_124"/>
          <p:cNvSpPr txBox="1"/>
          <p:nvPr/>
        </p:nvSpPr>
        <p:spPr>
          <a:xfrm>
            <a:off x="290100" y="151400"/>
            <a:ext cx="11611800" cy="600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700">
                <a:solidFill>
                  <a:srgbClr val="2C39B1"/>
                </a:solidFill>
                <a:latin typeface="Montserrat"/>
                <a:ea typeface="Montserrat"/>
                <a:cs typeface="Montserrat"/>
                <a:sym typeface="Montserrat"/>
              </a:rPr>
              <a:t>Streamlit Deployment Part 1</a:t>
            </a:r>
            <a:r>
              <a:rPr b="1" lang="en-US" sz="2700">
                <a:solidFill>
                  <a:srgbClr val="2C39B1"/>
                </a:solidFill>
                <a:latin typeface="Montserrat"/>
                <a:ea typeface="Montserrat"/>
                <a:cs typeface="Montserrat"/>
                <a:sym typeface="Montserrat"/>
              </a:rPr>
              <a:t> </a:t>
            </a:r>
            <a:endParaRPr/>
          </a:p>
        </p:txBody>
      </p:sp>
      <p:pic>
        <p:nvPicPr>
          <p:cNvPr id="357" name="Google Shape;357;ge70b3eb47e_0_124"/>
          <p:cNvPicPr preferRelativeResize="0"/>
          <p:nvPr/>
        </p:nvPicPr>
        <p:blipFill>
          <a:blip r:embed="rId3">
            <a:alphaModFix/>
          </a:blip>
          <a:stretch>
            <a:fillRect/>
          </a:stretch>
        </p:blipFill>
        <p:spPr>
          <a:xfrm>
            <a:off x="11145550" y="0"/>
            <a:ext cx="1046451" cy="953298"/>
          </a:xfrm>
          <a:prstGeom prst="rect">
            <a:avLst/>
          </a:prstGeom>
          <a:noFill/>
          <a:ln>
            <a:noFill/>
          </a:ln>
        </p:spPr>
      </p:pic>
      <p:pic>
        <p:nvPicPr>
          <p:cNvPr id="358" name="Google Shape;358;ge70b3eb47e_0_124" title="streamlit_kfIzJx4a_jF9O.mp4">
            <a:hlinkClick r:id="rId4"/>
          </p:cNvPr>
          <p:cNvPicPr preferRelativeResize="0"/>
          <p:nvPr/>
        </p:nvPicPr>
        <p:blipFill>
          <a:blip r:embed="rId5">
            <a:alphaModFix/>
          </a:blip>
          <a:stretch>
            <a:fillRect/>
          </a:stretch>
        </p:blipFill>
        <p:spPr>
          <a:xfrm>
            <a:off x="152400" y="953300"/>
            <a:ext cx="11908150" cy="5307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e710fe325a_9_0"/>
          <p:cNvSpPr txBox="1"/>
          <p:nvPr/>
        </p:nvSpPr>
        <p:spPr>
          <a:xfrm>
            <a:off x="290100" y="151400"/>
            <a:ext cx="11611800" cy="600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700">
                <a:solidFill>
                  <a:srgbClr val="2C39B1"/>
                </a:solidFill>
                <a:latin typeface="Montserrat"/>
                <a:ea typeface="Montserrat"/>
                <a:cs typeface="Montserrat"/>
                <a:sym typeface="Montserrat"/>
              </a:rPr>
              <a:t>Streamlit Deployment Part 2</a:t>
            </a:r>
            <a:endParaRPr/>
          </a:p>
        </p:txBody>
      </p:sp>
      <p:pic>
        <p:nvPicPr>
          <p:cNvPr id="365" name="Google Shape;365;ge710fe325a_9_0"/>
          <p:cNvPicPr preferRelativeResize="0"/>
          <p:nvPr/>
        </p:nvPicPr>
        <p:blipFill>
          <a:blip r:embed="rId3">
            <a:alphaModFix/>
          </a:blip>
          <a:stretch>
            <a:fillRect/>
          </a:stretch>
        </p:blipFill>
        <p:spPr>
          <a:xfrm>
            <a:off x="11145550" y="0"/>
            <a:ext cx="1046451" cy="953298"/>
          </a:xfrm>
          <a:prstGeom prst="rect">
            <a:avLst/>
          </a:prstGeom>
          <a:noFill/>
          <a:ln>
            <a:noFill/>
          </a:ln>
        </p:spPr>
      </p:pic>
      <p:pic>
        <p:nvPicPr>
          <p:cNvPr id="366" name="Google Shape;366;ge710fe325a_9_0" title="Omdena India.mp4">
            <a:hlinkClick r:id="rId4"/>
          </p:cNvPr>
          <p:cNvPicPr preferRelativeResize="0"/>
          <p:nvPr/>
        </p:nvPicPr>
        <p:blipFill>
          <a:blip r:embed="rId5">
            <a:alphaModFix/>
          </a:blip>
          <a:stretch>
            <a:fillRect/>
          </a:stretch>
        </p:blipFill>
        <p:spPr>
          <a:xfrm>
            <a:off x="169700" y="887300"/>
            <a:ext cx="11732198" cy="5381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e70b3eb47e_0_128"/>
          <p:cNvSpPr txBox="1"/>
          <p:nvPr/>
        </p:nvSpPr>
        <p:spPr>
          <a:xfrm>
            <a:off x="290100" y="151400"/>
            <a:ext cx="11611800" cy="600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700">
                <a:solidFill>
                  <a:srgbClr val="2C39B1"/>
                </a:solidFill>
                <a:latin typeface="Montserrat"/>
                <a:ea typeface="Montserrat"/>
                <a:cs typeface="Montserrat"/>
                <a:sym typeface="Montserrat"/>
              </a:rPr>
              <a:t>Dash App</a:t>
            </a:r>
            <a:r>
              <a:rPr b="1" lang="en-US" sz="2700">
                <a:solidFill>
                  <a:srgbClr val="2C39B1"/>
                </a:solidFill>
                <a:latin typeface="Montserrat"/>
                <a:ea typeface="Montserrat"/>
                <a:cs typeface="Montserrat"/>
                <a:sym typeface="Montserrat"/>
              </a:rPr>
              <a:t> Deployment </a:t>
            </a:r>
            <a:endParaRPr/>
          </a:p>
        </p:txBody>
      </p:sp>
      <p:pic>
        <p:nvPicPr>
          <p:cNvPr id="373" name="Google Shape;373;ge70b3eb47e_0_128"/>
          <p:cNvPicPr preferRelativeResize="0"/>
          <p:nvPr/>
        </p:nvPicPr>
        <p:blipFill>
          <a:blip r:embed="rId3">
            <a:alphaModFix/>
          </a:blip>
          <a:stretch>
            <a:fillRect/>
          </a:stretch>
        </p:blipFill>
        <p:spPr>
          <a:xfrm>
            <a:off x="11145550" y="0"/>
            <a:ext cx="1046451" cy="953298"/>
          </a:xfrm>
          <a:prstGeom prst="rect">
            <a:avLst/>
          </a:prstGeom>
          <a:noFill/>
          <a:ln>
            <a:noFill/>
          </a:ln>
        </p:spPr>
      </p:pic>
      <p:pic>
        <p:nvPicPr>
          <p:cNvPr id="374" name="Google Shape;374;ge70b3eb47e_0_128"/>
          <p:cNvPicPr preferRelativeResize="0"/>
          <p:nvPr/>
        </p:nvPicPr>
        <p:blipFill>
          <a:blip r:embed="rId4">
            <a:alphaModFix/>
          </a:blip>
          <a:stretch>
            <a:fillRect/>
          </a:stretch>
        </p:blipFill>
        <p:spPr>
          <a:xfrm>
            <a:off x="3119625" y="730550"/>
            <a:ext cx="5952750" cy="5396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e710fe325a_2_5"/>
          <p:cNvSpPr txBox="1"/>
          <p:nvPr/>
        </p:nvSpPr>
        <p:spPr>
          <a:xfrm>
            <a:off x="290100" y="151400"/>
            <a:ext cx="11611800" cy="600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b="1" lang="en-US" sz="2700">
                <a:solidFill>
                  <a:srgbClr val="2C39B1"/>
                </a:solidFill>
                <a:latin typeface="Montserrat"/>
                <a:ea typeface="Montserrat"/>
                <a:cs typeface="Montserrat"/>
                <a:sym typeface="Montserrat"/>
              </a:rPr>
              <a:t>Challenges and Future Scope</a:t>
            </a:r>
            <a:r>
              <a:rPr b="1" lang="en-US" sz="2700">
                <a:solidFill>
                  <a:srgbClr val="2C39B1"/>
                </a:solidFill>
                <a:latin typeface="Montserrat"/>
                <a:ea typeface="Montserrat"/>
                <a:cs typeface="Montserrat"/>
                <a:sym typeface="Montserrat"/>
              </a:rPr>
              <a:t> </a:t>
            </a:r>
            <a:endParaRPr/>
          </a:p>
        </p:txBody>
      </p:sp>
      <p:pic>
        <p:nvPicPr>
          <p:cNvPr id="381" name="Google Shape;381;ge710fe325a_2_5"/>
          <p:cNvPicPr preferRelativeResize="0"/>
          <p:nvPr/>
        </p:nvPicPr>
        <p:blipFill>
          <a:blip r:embed="rId3">
            <a:alphaModFix/>
          </a:blip>
          <a:stretch>
            <a:fillRect/>
          </a:stretch>
        </p:blipFill>
        <p:spPr>
          <a:xfrm>
            <a:off x="11145550" y="0"/>
            <a:ext cx="1046451" cy="953298"/>
          </a:xfrm>
          <a:prstGeom prst="rect">
            <a:avLst/>
          </a:prstGeom>
          <a:noFill/>
          <a:ln>
            <a:noFill/>
          </a:ln>
        </p:spPr>
      </p:pic>
      <p:sp>
        <p:nvSpPr>
          <p:cNvPr id="382" name="Google Shape;382;ge710fe325a_2_5"/>
          <p:cNvSpPr txBox="1"/>
          <p:nvPr/>
        </p:nvSpPr>
        <p:spPr>
          <a:xfrm>
            <a:off x="1086000" y="1219375"/>
            <a:ext cx="10020000" cy="494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2400"/>
              <a:t>Challenges:</a:t>
            </a:r>
            <a:endParaRPr sz="2400"/>
          </a:p>
          <a:p>
            <a:pPr indent="-349250" lvl="0" marL="457200" rtl="0" algn="l">
              <a:spcBef>
                <a:spcPts val="0"/>
              </a:spcBef>
              <a:spcAft>
                <a:spcPts val="0"/>
              </a:spcAft>
              <a:buSzPts val="1900"/>
              <a:buChar char="●"/>
            </a:pPr>
            <a:r>
              <a:rPr lang="en-US" sz="1900"/>
              <a:t>The main challenge we ran into is the deployment platform, not all providers are free and some has size</a:t>
            </a:r>
            <a:endParaRPr sz="1900"/>
          </a:p>
          <a:p>
            <a:pPr indent="0" lvl="0" marL="457200" rtl="0" algn="l">
              <a:spcBef>
                <a:spcPts val="0"/>
              </a:spcBef>
              <a:spcAft>
                <a:spcPts val="0"/>
              </a:spcAft>
              <a:buNone/>
            </a:pPr>
            <a:r>
              <a:rPr lang="en-US" sz="1900"/>
              <a:t>restriction, so we opted a scalable free server for deploying with no size limit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Version </a:t>
            </a:r>
            <a:r>
              <a:rPr lang="en-US" sz="1900"/>
              <a:t>conflict</a:t>
            </a:r>
            <a:r>
              <a:rPr lang="en-US" sz="1900"/>
              <a:t> between tasks, </a:t>
            </a:r>
            <a:r>
              <a:rPr lang="en-US" sz="1900"/>
              <a:t>caused</a:t>
            </a:r>
            <a:r>
              <a:rPr lang="en-US" sz="1900"/>
              <a:t> a problem in the final stage, which is solved using a container package</a:t>
            </a:r>
            <a:endParaRPr sz="1900"/>
          </a:p>
          <a:p>
            <a:pPr indent="0" lvl="0" marL="0" rtl="0" algn="l">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rPr lang="en-US" sz="2400"/>
              <a:t>Future scope:</a:t>
            </a:r>
            <a:endParaRPr sz="2400"/>
          </a:p>
          <a:p>
            <a:pPr indent="-349250" lvl="0" marL="457200" rtl="0" algn="l">
              <a:spcBef>
                <a:spcPts val="0"/>
              </a:spcBef>
              <a:spcAft>
                <a:spcPts val="0"/>
              </a:spcAft>
              <a:buSzPts val="1900"/>
              <a:buChar char="●"/>
            </a:pPr>
            <a:r>
              <a:rPr lang="en-US" sz="1900"/>
              <a:t>Updation in the layout will be considered first</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Features for all sub tasks will be added in the future.</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US" sz="1900"/>
              <a:t>In addition to all this, one point is to combine social and economic factors to calculate overall gdp based on these factors.</a:t>
            </a:r>
            <a:endParaRPr sz="1900"/>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 name="Shape 122"/>
        <p:cNvGrpSpPr/>
        <p:nvPr/>
      </p:nvGrpSpPr>
      <p:grpSpPr>
        <a:xfrm>
          <a:off x="0" y="0"/>
          <a:ext cx="0" cy="0"/>
          <a:chOff x="0" y="0"/>
          <a:chExt cx="0" cy="0"/>
        </a:xfrm>
      </p:grpSpPr>
      <p:sp>
        <p:nvSpPr>
          <p:cNvPr id="123" name="Google Shape;123;ge70b3eb47e_0_141"/>
          <p:cNvSpPr txBox="1"/>
          <p:nvPr/>
        </p:nvSpPr>
        <p:spPr>
          <a:xfrm>
            <a:off x="291975" y="115950"/>
            <a:ext cx="11938200" cy="7470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rPr b="1" i="0" lang="en-US" sz="2200" u="none" cap="none" strike="noStrike">
                <a:solidFill>
                  <a:schemeClr val="dk1"/>
                </a:solidFill>
                <a:latin typeface="Open Sans"/>
                <a:ea typeface="Open Sans"/>
                <a:cs typeface="Open Sans"/>
                <a:sym typeface="Open Sans"/>
              </a:rPr>
              <a:t>The </a:t>
            </a:r>
            <a:r>
              <a:rPr b="1" lang="en-US" sz="2200">
                <a:solidFill>
                  <a:schemeClr val="dk1"/>
                </a:solidFill>
                <a:latin typeface="Open Sans"/>
                <a:ea typeface="Open Sans"/>
                <a:cs typeface="Open Sans"/>
                <a:sym typeface="Open Sans"/>
              </a:rPr>
              <a:t>Problem</a:t>
            </a:r>
            <a:endParaRPr b="1" sz="2200">
              <a:solidFill>
                <a:schemeClr val="dk1"/>
              </a:solidFill>
              <a:latin typeface="Open Sans"/>
              <a:ea typeface="Open Sans"/>
              <a:cs typeface="Open Sans"/>
              <a:sym typeface="Open Sans"/>
            </a:endParaRPr>
          </a:p>
        </p:txBody>
      </p:sp>
      <p:sp>
        <p:nvSpPr>
          <p:cNvPr id="124" name="Google Shape;124;ge70b3eb47e_0_141"/>
          <p:cNvSpPr txBox="1"/>
          <p:nvPr/>
        </p:nvSpPr>
        <p:spPr>
          <a:xfrm>
            <a:off x="863075" y="1434575"/>
            <a:ext cx="10776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25" name="Google Shape;125;ge70b3eb47e_0_141"/>
          <p:cNvSpPr txBox="1"/>
          <p:nvPr/>
        </p:nvSpPr>
        <p:spPr>
          <a:xfrm>
            <a:off x="4886900" y="419875"/>
            <a:ext cx="6717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26" name="Google Shape;126;ge70b3eb47e_0_141"/>
          <p:cNvPicPr preferRelativeResize="0"/>
          <p:nvPr/>
        </p:nvPicPr>
        <p:blipFill>
          <a:blip r:embed="rId3">
            <a:alphaModFix/>
          </a:blip>
          <a:stretch>
            <a:fillRect/>
          </a:stretch>
        </p:blipFill>
        <p:spPr>
          <a:xfrm>
            <a:off x="199825" y="1155500"/>
            <a:ext cx="4103900" cy="4103900"/>
          </a:xfrm>
          <a:prstGeom prst="rect">
            <a:avLst/>
          </a:prstGeom>
          <a:noFill/>
          <a:ln>
            <a:noFill/>
          </a:ln>
        </p:spPr>
      </p:pic>
      <p:sp>
        <p:nvSpPr>
          <p:cNvPr id="127" name="Google Shape;127;ge70b3eb47e_0_141"/>
          <p:cNvSpPr txBox="1"/>
          <p:nvPr/>
        </p:nvSpPr>
        <p:spPr>
          <a:xfrm>
            <a:off x="4478700" y="1155500"/>
            <a:ext cx="7462500" cy="4395900"/>
          </a:xfrm>
          <a:prstGeom prst="rect">
            <a:avLst/>
          </a:prstGeom>
          <a:noFill/>
          <a:ln>
            <a:noFill/>
          </a:ln>
        </p:spPr>
        <p:txBody>
          <a:bodyPr anchorCtr="0" anchor="t" bIns="91425" lIns="91425" spcFirstLastPara="1" rIns="91425" wrap="square" tIns="91425">
            <a:spAutoFit/>
          </a:bodyPr>
          <a:lstStyle/>
          <a:p>
            <a:pPr indent="-330200" lvl="0" marL="4572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Our goal is to build a model to analyze the changes of social and economic trends in India due to the outbreak of Covid and correlate various factors that contribute to the rise and fall of the economy in India. </a:t>
            </a:r>
            <a:endParaRPr sz="1600">
              <a:solidFill>
                <a:srgbClr val="202122"/>
              </a:solidFill>
              <a:highlight>
                <a:srgbClr val="FFFFFF"/>
              </a:highlight>
              <a:latin typeface="Open Sans"/>
              <a:ea typeface="Open Sans"/>
              <a:cs typeface="Open Sans"/>
              <a:sym typeface="Open Sans"/>
            </a:endParaRPr>
          </a:p>
          <a:p>
            <a:pPr indent="-330200" lvl="0" marL="4572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The NLP-based model could then be used to predict the change in future trends in the economy based on these factors. </a:t>
            </a:r>
            <a:endParaRPr sz="1600">
              <a:solidFill>
                <a:srgbClr val="202122"/>
              </a:solidFill>
              <a:highlight>
                <a:srgbClr val="FFFFFF"/>
              </a:highlight>
              <a:latin typeface="Open Sans"/>
              <a:ea typeface="Open Sans"/>
              <a:cs typeface="Open Sans"/>
              <a:sym typeface="Open Sans"/>
            </a:endParaRPr>
          </a:p>
          <a:p>
            <a:pPr indent="-330200" lvl="0" marL="4572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The sentiment of people is modeled from the historical data which could then be used to predict the real-time sentiment and the factors contributing to that sentiment when a potential third wave or a new outbreak in the society happens.</a:t>
            </a:r>
            <a:endParaRPr sz="1600">
              <a:solidFill>
                <a:srgbClr val="202122"/>
              </a:solidFill>
              <a:highlight>
                <a:srgbClr val="FFFFFF"/>
              </a:highlight>
              <a:latin typeface="Open Sans"/>
              <a:ea typeface="Open Sans"/>
              <a:cs typeface="Open Sans"/>
              <a:sym typeface="Open Sans"/>
            </a:endParaRPr>
          </a:p>
          <a:p>
            <a:pPr indent="-330200" lvl="0" marL="4572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Other objectives include </a:t>
            </a:r>
            <a:endParaRPr sz="1600">
              <a:solidFill>
                <a:srgbClr val="202122"/>
              </a:solidFill>
              <a:highlight>
                <a:srgbClr val="FFFFFF"/>
              </a:highlight>
              <a:latin typeface="Open Sans"/>
              <a:ea typeface="Open Sans"/>
              <a:cs typeface="Open Sans"/>
              <a:sym typeface="Open Sans"/>
            </a:endParaRPr>
          </a:p>
          <a:p>
            <a:pPr indent="-330200" lvl="1" marL="9144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Identifying the covid vulnerability in a person through attributes </a:t>
            </a:r>
            <a:endParaRPr sz="1600">
              <a:solidFill>
                <a:srgbClr val="202122"/>
              </a:solidFill>
              <a:highlight>
                <a:srgbClr val="FFFFFF"/>
              </a:highlight>
              <a:latin typeface="Open Sans"/>
              <a:ea typeface="Open Sans"/>
              <a:cs typeface="Open Sans"/>
              <a:sym typeface="Open Sans"/>
            </a:endParaRPr>
          </a:p>
          <a:p>
            <a:pPr indent="-330200" lvl="1" marL="914400" rtl="0" algn="just">
              <a:lnSpc>
                <a:spcPct val="115000"/>
              </a:lnSpc>
              <a:spcBef>
                <a:spcPts val="0"/>
              </a:spcBef>
              <a:spcAft>
                <a:spcPts val="0"/>
              </a:spcAft>
              <a:buClr>
                <a:srgbClr val="202122"/>
              </a:buClr>
              <a:buSzPts val="1600"/>
              <a:buFont typeface="Open Sans"/>
              <a:buChar char="○"/>
            </a:pPr>
            <a:r>
              <a:rPr lang="en-US" sz="1600">
                <a:solidFill>
                  <a:srgbClr val="202122"/>
                </a:solidFill>
                <a:highlight>
                  <a:srgbClr val="FFFFFF"/>
                </a:highlight>
                <a:latin typeface="Open Sans"/>
                <a:ea typeface="Open Sans"/>
                <a:cs typeface="Open Sans"/>
                <a:sym typeface="Open Sans"/>
              </a:rPr>
              <a:t>building computer vision models to early detect the presence of covid through X-ray images or CT scans and classify the severity of Covid-19.</a:t>
            </a:r>
            <a:endParaRPr sz="1600">
              <a:solidFill>
                <a:srgbClr val="202122"/>
              </a:solidFill>
              <a:highlight>
                <a:srgbClr val="FFFFFF"/>
              </a:highlight>
              <a:latin typeface="Open Sans"/>
              <a:ea typeface="Open Sans"/>
              <a:cs typeface="Open Sans"/>
              <a:sym typeface="Open Sans"/>
            </a:endParaRPr>
          </a:p>
        </p:txBody>
      </p:sp>
      <p:pic>
        <p:nvPicPr>
          <p:cNvPr id="128" name="Google Shape;128;ge70b3eb47e_0_141"/>
          <p:cNvPicPr preferRelativeResize="0"/>
          <p:nvPr/>
        </p:nvPicPr>
        <p:blipFill>
          <a:blip r:embed="rId4">
            <a:alphaModFix/>
          </a:blip>
          <a:stretch>
            <a:fillRect/>
          </a:stretch>
        </p:blipFill>
        <p:spPr>
          <a:xfrm>
            <a:off x="11145550" y="0"/>
            <a:ext cx="1046451" cy="9532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ge5461e355d_0_5"/>
          <p:cNvPicPr preferRelativeResize="0"/>
          <p:nvPr/>
        </p:nvPicPr>
        <p:blipFill rotWithShape="1">
          <a:blip r:embed="rId3">
            <a:alphaModFix/>
          </a:blip>
          <a:srcRect b="0" l="0" r="0" t="0"/>
          <a:stretch/>
        </p:blipFill>
        <p:spPr>
          <a:xfrm>
            <a:off x="1730050" y="0"/>
            <a:ext cx="8446152" cy="6276749"/>
          </a:xfrm>
          <a:prstGeom prst="rect">
            <a:avLst/>
          </a:prstGeom>
          <a:noFill/>
          <a:ln>
            <a:noFill/>
          </a:ln>
        </p:spPr>
      </p:pic>
      <p:pic>
        <p:nvPicPr>
          <p:cNvPr id="389" name="Google Shape;389;ge5461e355d_0_5"/>
          <p:cNvPicPr preferRelativeResize="0"/>
          <p:nvPr/>
        </p:nvPicPr>
        <p:blipFill>
          <a:blip r:embed="rId4">
            <a:alphaModFix/>
          </a:blip>
          <a:stretch>
            <a:fillRect/>
          </a:stretch>
        </p:blipFill>
        <p:spPr>
          <a:xfrm>
            <a:off x="11145550" y="0"/>
            <a:ext cx="1046451" cy="9532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ge710fe325a_13_0"/>
          <p:cNvPicPr preferRelativeResize="0"/>
          <p:nvPr/>
        </p:nvPicPr>
        <p:blipFill>
          <a:blip r:embed="rId3">
            <a:alphaModFix/>
          </a:blip>
          <a:stretch>
            <a:fillRect/>
          </a:stretch>
        </p:blipFill>
        <p:spPr>
          <a:xfrm>
            <a:off x="4019550" y="1058175"/>
            <a:ext cx="4152900" cy="4095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 name="Shape 132"/>
        <p:cNvGrpSpPr/>
        <p:nvPr/>
      </p:nvGrpSpPr>
      <p:grpSpPr>
        <a:xfrm>
          <a:off x="0" y="0"/>
          <a:ext cx="0" cy="0"/>
          <a:chOff x="0" y="0"/>
          <a:chExt cx="0" cy="0"/>
        </a:xfrm>
      </p:grpSpPr>
      <p:sp>
        <p:nvSpPr>
          <p:cNvPr id="133" name="Google Shape;133;p6"/>
          <p:cNvSpPr txBox="1"/>
          <p:nvPr/>
        </p:nvSpPr>
        <p:spPr>
          <a:xfrm>
            <a:off x="592044" y="28575"/>
            <a:ext cx="11439000" cy="9699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chemeClr val="dk1"/>
              </a:buClr>
              <a:buSzPts val="3300"/>
              <a:buFont typeface="Montserrat"/>
              <a:buNone/>
            </a:pPr>
            <a:r>
              <a:t/>
            </a:r>
            <a:endParaRPr b="1" i="0" sz="2400" u="none" cap="none" strike="noStrike">
              <a:solidFill>
                <a:srgbClr val="000000"/>
              </a:solidFill>
              <a:latin typeface="Montserrat"/>
              <a:ea typeface="Montserrat"/>
              <a:cs typeface="Montserrat"/>
              <a:sym typeface="Montserrat"/>
            </a:endParaRPr>
          </a:p>
        </p:txBody>
      </p:sp>
      <p:sp>
        <p:nvSpPr>
          <p:cNvPr id="134" name="Google Shape;134;p6"/>
          <p:cNvSpPr txBox="1"/>
          <p:nvPr/>
        </p:nvSpPr>
        <p:spPr>
          <a:xfrm>
            <a:off x="1024407" y="2176025"/>
            <a:ext cx="9763336" cy="3441900"/>
          </a:xfrm>
          <a:prstGeom prst="rect">
            <a:avLst/>
          </a:prstGeom>
          <a:noFill/>
          <a:ln>
            <a:noFill/>
          </a:ln>
        </p:spPr>
        <p:txBody>
          <a:bodyPr anchorCtr="0" anchor="t" bIns="38525" lIns="38525" spcFirstLastPara="1" rIns="38525" wrap="square" tIns="38525">
            <a:noAutofit/>
          </a:bodyPr>
          <a:lstStyle/>
          <a:p>
            <a:pPr indent="-323850" lvl="0" marL="457200" marR="0" rtl="0" algn="just">
              <a:lnSpc>
                <a:spcPct val="170000"/>
              </a:lnSpc>
              <a:spcBef>
                <a:spcPts val="0"/>
              </a:spcBef>
              <a:spcAft>
                <a:spcPts val="0"/>
              </a:spcAft>
              <a:buClr>
                <a:schemeClr val="dk1"/>
              </a:buClr>
              <a:buSzPts val="1500"/>
              <a:buFont typeface="Arial"/>
              <a:buChar char="●"/>
            </a:pPr>
            <a:r>
              <a:rPr b="0" i="0" lang="en-US" sz="1900" u="none" cap="none" strike="noStrike">
                <a:solidFill>
                  <a:schemeClr val="dk1"/>
                </a:solidFill>
                <a:latin typeface="Arial"/>
                <a:ea typeface="Arial"/>
                <a:cs typeface="Arial"/>
                <a:sym typeface="Arial"/>
              </a:rPr>
              <a:t>Collaboration and Communication skills</a:t>
            </a:r>
            <a:endParaRPr/>
          </a:p>
          <a:p>
            <a:pPr indent="-323850" lvl="0" marL="457200" marR="0" rtl="0" algn="just">
              <a:lnSpc>
                <a:spcPct val="170000"/>
              </a:lnSpc>
              <a:spcBef>
                <a:spcPts val="0"/>
              </a:spcBef>
              <a:spcAft>
                <a:spcPts val="0"/>
              </a:spcAft>
              <a:buClr>
                <a:schemeClr val="dk1"/>
              </a:buClr>
              <a:buSzPts val="1500"/>
              <a:buFont typeface="Arial"/>
              <a:buChar char="●"/>
            </a:pPr>
            <a:r>
              <a:rPr b="0" i="0" lang="en-US" sz="1900" u="none" cap="none" strike="noStrike">
                <a:solidFill>
                  <a:schemeClr val="dk1"/>
                </a:solidFill>
                <a:latin typeface="Arial"/>
                <a:ea typeface="Arial"/>
                <a:cs typeface="Arial"/>
                <a:sym typeface="Arial"/>
              </a:rPr>
              <a:t>Problem understanding</a:t>
            </a:r>
            <a:endParaRPr/>
          </a:p>
          <a:p>
            <a:pPr indent="-323850" lvl="0" marL="457200" marR="0" rtl="0" algn="just">
              <a:lnSpc>
                <a:spcPct val="170000"/>
              </a:lnSpc>
              <a:spcBef>
                <a:spcPts val="0"/>
              </a:spcBef>
              <a:spcAft>
                <a:spcPts val="0"/>
              </a:spcAft>
              <a:buClr>
                <a:schemeClr val="dk1"/>
              </a:buClr>
              <a:buSzPts val="1500"/>
              <a:buFont typeface="Arial"/>
              <a:buChar char="●"/>
            </a:pPr>
            <a:r>
              <a:rPr b="0" i="0" lang="en-US" sz="1900" u="none" cap="none" strike="noStrike">
                <a:solidFill>
                  <a:schemeClr val="dk1"/>
                </a:solidFill>
                <a:latin typeface="Arial"/>
                <a:ea typeface="Arial"/>
                <a:cs typeface="Arial"/>
                <a:sym typeface="Arial"/>
              </a:rPr>
              <a:t>Explore the tools required for the project</a:t>
            </a:r>
            <a:endParaRPr/>
          </a:p>
          <a:p>
            <a:pPr indent="-323850" lvl="0" marL="457200" marR="0" rtl="0" algn="just">
              <a:lnSpc>
                <a:spcPct val="170000"/>
              </a:lnSpc>
              <a:spcBef>
                <a:spcPts val="0"/>
              </a:spcBef>
              <a:spcAft>
                <a:spcPts val="0"/>
              </a:spcAft>
              <a:buClr>
                <a:schemeClr val="dk1"/>
              </a:buClr>
              <a:buSzPts val="1500"/>
              <a:buFont typeface="Arial"/>
              <a:buChar char="●"/>
            </a:pPr>
            <a:r>
              <a:rPr b="0" i="0" lang="en-US" sz="1900" u="none" cap="none" strike="noStrike">
                <a:solidFill>
                  <a:schemeClr val="dk1"/>
                </a:solidFill>
                <a:latin typeface="Arial"/>
                <a:ea typeface="Arial"/>
                <a:cs typeface="Arial"/>
                <a:sym typeface="Arial"/>
              </a:rPr>
              <a:t>Brainstorming sessions and weekly meetings as required</a:t>
            </a:r>
            <a:endParaRPr/>
          </a:p>
          <a:p>
            <a:pPr indent="-323850" lvl="0" marL="457200" marR="0" rtl="0" algn="just">
              <a:lnSpc>
                <a:spcPct val="170000"/>
              </a:lnSpc>
              <a:spcBef>
                <a:spcPts val="0"/>
              </a:spcBef>
              <a:spcAft>
                <a:spcPts val="0"/>
              </a:spcAft>
              <a:buClr>
                <a:schemeClr val="dk1"/>
              </a:buClr>
              <a:buSzPts val="1500"/>
              <a:buFont typeface="Arial"/>
              <a:buChar char="●"/>
            </a:pPr>
            <a:r>
              <a:rPr b="0" i="0" lang="en-US" sz="1900" u="none" cap="none" strike="noStrike">
                <a:solidFill>
                  <a:schemeClr val="dk1"/>
                </a:solidFill>
                <a:latin typeface="Arial"/>
                <a:ea typeface="Arial"/>
                <a:cs typeface="Arial"/>
                <a:sym typeface="Arial"/>
              </a:rPr>
              <a:t>Presentation and </a:t>
            </a:r>
            <a:r>
              <a:rPr lang="en-US" sz="1900">
                <a:solidFill>
                  <a:schemeClr val="dk1"/>
                </a:solidFill>
              </a:rPr>
              <a:t>Walkthroughs</a:t>
            </a:r>
            <a:endParaRPr b="0" i="0" sz="1900" u="none" cap="none" strike="noStrike">
              <a:solidFill>
                <a:schemeClr val="dk1"/>
              </a:solidFill>
              <a:latin typeface="Arial"/>
              <a:ea typeface="Arial"/>
              <a:cs typeface="Arial"/>
              <a:sym typeface="Arial"/>
            </a:endParaRPr>
          </a:p>
          <a:p>
            <a:pPr indent="-349250" lvl="0" marL="457200" marR="0" rtl="0" algn="just">
              <a:lnSpc>
                <a:spcPct val="17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Deployment </a:t>
            </a:r>
            <a:endParaRPr/>
          </a:p>
          <a:p>
            <a:pPr indent="-349250" lvl="0" marL="457200" marR="0" rtl="0" algn="just">
              <a:lnSpc>
                <a:spcPct val="170000"/>
              </a:lnSpc>
              <a:spcBef>
                <a:spcPts val="0"/>
              </a:spcBef>
              <a:spcAft>
                <a:spcPts val="0"/>
              </a:spcAft>
              <a:buClr>
                <a:schemeClr val="dk1"/>
              </a:buClr>
              <a:buSzPts val="1900"/>
              <a:buFont typeface="Arial"/>
              <a:buChar char="●"/>
            </a:pPr>
            <a:r>
              <a:rPr b="0" i="0" lang="en-US" sz="1900" u="none" cap="none" strike="noStrike">
                <a:solidFill>
                  <a:schemeClr val="dk1"/>
                </a:solidFill>
                <a:latin typeface="Arial"/>
                <a:ea typeface="Arial"/>
                <a:cs typeface="Arial"/>
                <a:sym typeface="Arial"/>
              </a:rPr>
              <a:t>Upskilling on required skills of AI field </a:t>
            </a:r>
            <a:endParaRPr b="0" i="0" sz="1900" u="none" cap="none" strike="noStrike">
              <a:solidFill>
                <a:schemeClr val="dk1"/>
              </a:solidFill>
              <a:latin typeface="Arial"/>
              <a:ea typeface="Arial"/>
              <a:cs typeface="Arial"/>
              <a:sym typeface="Arial"/>
            </a:endParaRPr>
          </a:p>
        </p:txBody>
      </p:sp>
      <p:sp>
        <p:nvSpPr>
          <p:cNvPr id="135" name="Google Shape;135;p6"/>
          <p:cNvSpPr txBox="1"/>
          <p:nvPr/>
        </p:nvSpPr>
        <p:spPr>
          <a:xfrm>
            <a:off x="1024407" y="860495"/>
            <a:ext cx="3696000" cy="624300"/>
          </a:xfrm>
          <a:prstGeom prst="rect">
            <a:avLst/>
          </a:prstGeom>
          <a:noFill/>
          <a:ln>
            <a:noFill/>
          </a:ln>
        </p:spPr>
        <p:txBody>
          <a:bodyPr anchorCtr="0" anchor="t" bIns="38525" lIns="38525" spcFirstLastPara="1" rIns="38525" wrap="square" tIns="38525">
            <a:noAutofit/>
          </a:bodyPr>
          <a:lstStyle/>
          <a:p>
            <a:pPr indent="0" lvl="0" marL="0" marR="0" rtl="0" algn="ctr">
              <a:lnSpc>
                <a:spcPct val="150000"/>
              </a:lnSpc>
              <a:spcBef>
                <a:spcPts val="0"/>
              </a:spcBef>
              <a:spcAft>
                <a:spcPts val="0"/>
              </a:spcAft>
              <a:buClr>
                <a:srgbClr val="000000"/>
              </a:buClr>
              <a:buSzPts val="2400"/>
              <a:buFont typeface="Arial"/>
              <a:buNone/>
            </a:pPr>
            <a:r>
              <a:rPr b="1" i="0" lang="en-US" sz="2400" u="none" cap="none" strike="noStrike">
                <a:solidFill>
                  <a:schemeClr val="dk1"/>
                </a:solidFill>
                <a:latin typeface="Arial"/>
                <a:ea typeface="Arial"/>
                <a:cs typeface="Arial"/>
                <a:sym typeface="Arial"/>
              </a:rPr>
              <a:t>The Learning Outcomes</a:t>
            </a:r>
            <a:endParaRPr b="1" i="0" sz="2400" u="none" cap="none" strike="noStrike">
              <a:solidFill>
                <a:schemeClr val="dk1"/>
              </a:solidFill>
              <a:latin typeface="Calibri"/>
              <a:ea typeface="Calibri"/>
              <a:cs typeface="Calibri"/>
              <a:sym typeface="Calibri"/>
            </a:endParaRPr>
          </a:p>
        </p:txBody>
      </p:sp>
      <p:pic>
        <p:nvPicPr>
          <p:cNvPr id="136" name="Google Shape;136;p6"/>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7"/>
          <p:cNvSpPr txBox="1"/>
          <p:nvPr/>
        </p:nvSpPr>
        <p:spPr>
          <a:xfrm>
            <a:off x="1097280" y="212714"/>
            <a:ext cx="10058400" cy="711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i="0" lang="en-US" sz="4140" u="none" cap="none" strike="noStrike">
                <a:solidFill>
                  <a:srgbClr val="000000"/>
                </a:solidFill>
                <a:latin typeface="Arial"/>
                <a:ea typeface="Arial"/>
                <a:cs typeface="Arial"/>
                <a:sym typeface="Arial"/>
              </a:rPr>
              <a:t>Project’s Work-flow Pipeline</a:t>
            </a:r>
            <a:endParaRPr b="0" i="0" sz="1400" u="none" cap="none" strike="noStrike">
              <a:solidFill>
                <a:srgbClr val="000000"/>
              </a:solidFill>
              <a:latin typeface="Arial"/>
              <a:ea typeface="Arial"/>
              <a:cs typeface="Arial"/>
              <a:sym typeface="Arial"/>
            </a:endParaRPr>
          </a:p>
        </p:txBody>
      </p:sp>
      <p:sp>
        <p:nvSpPr>
          <p:cNvPr id="142" name="Google Shape;142;p7"/>
          <p:cNvSpPr txBox="1"/>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43" name="Google Shape;143;p7"/>
          <p:cNvSpPr/>
          <p:nvPr/>
        </p:nvSpPr>
        <p:spPr>
          <a:xfrm>
            <a:off x="1171378" y="1300716"/>
            <a:ext cx="2340000" cy="900000"/>
          </a:xfrm>
          <a:prstGeom prst="homePlate">
            <a:avLst>
              <a:gd fmla="val 48493" name="adj"/>
            </a:avLst>
          </a:prstGeom>
          <a:solidFill>
            <a:srgbClr val="7B9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Input</a:t>
            </a:r>
            <a:endParaRPr b="0" i="0" sz="1400" u="none" cap="none" strike="noStrike">
              <a:solidFill>
                <a:srgbClr val="000000"/>
              </a:solidFill>
              <a:latin typeface="Arial"/>
              <a:ea typeface="Arial"/>
              <a:cs typeface="Arial"/>
              <a:sym typeface="Arial"/>
            </a:endParaRPr>
          </a:p>
        </p:txBody>
      </p:sp>
      <p:sp>
        <p:nvSpPr>
          <p:cNvPr id="144" name="Google Shape;144;p7"/>
          <p:cNvSpPr/>
          <p:nvPr/>
        </p:nvSpPr>
        <p:spPr>
          <a:xfrm>
            <a:off x="3345955" y="1300716"/>
            <a:ext cx="2880000" cy="900000"/>
          </a:xfrm>
          <a:prstGeom prst="chevron">
            <a:avLst>
              <a:gd fmla="val 50000" name="adj"/>
            </a:avLst>
          </a:prstGeom>
          <a:solidFill>
            <a:srgbClr val="7B9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Data preparation/pre-processing</a:t>
            </a:r>
            <a:endParaRPr b="0" i="0" sz="1400" u="none" cap="none" strike="noStrike">
              <a:solidFill>
                <a:srgbClr val="000000"/>
              </a:solidFill>
              <a:latin typeface="Arial"/>
              <a:ea typeface="Arial"/>
              <a:cs typeface="Arial"/>
              <a:sym typeface="Arial"/>
            </a:endParaRPr>
          </a:p>
        </p:txBody>
      </p:sp>
      <p:sp>
        <p:nvSpPr>
          <p:cNvPr id="145" name="Google Shape;145;p7"/>
          <p:cNvSpPr/>
          <p:nvPr/>
        </p:nvSpPr>
        <p:spPr>
          <a:xfrm>
            <a:off x="6060532" y="1300716"/>
            <a:ext cx="2880000" cy="900000"/>
          </a:xfrm>
          <a:prstGeom prst="chevron">
            <a:avLst>
              <a:gd fmla="val 50000" name="adj"/>
            </a:avLst>
          </a:prstGeom>
          <a:solidFill>
            <a:srgbClr val="7B9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Modelling</a:t>
            </a:r>
            <a:endParaRPr b="0" i="0" sz="1400" u="none" cap="none" strike="noStrike">
              <a:solidFill>
                <a:srgbClr val="000000"/>
              </a:solidFill>
              <a:latin typeface="Arial"/>
              <a:ea typeface="Arial"/>
              <a:cs typeface="Arial"/>
              <a:sym typeface="Arial"/>
            </a:endParaRPr>
          </a:p>
        </p:txBody>
      </p:sp>
      <p:sp>
        <p:nvSpPr>
          <p:cNvPr id="146" name="Google Shape;146;p7"/>
          <p:cNvSpPr/>
          <p:nvPr/>
        </p:nvSpPr>
        <p:spPr>
          <a:xfrm>
            <a:off x="8775110" y="1300716"/>
            <a:ext cx="2880000" cy="900000"/>
          </a:xfrm>
          <a:prstGeom prst="chevron">
            <a:avLst>
              <a:gd fmla="val 50000" name="adj"/>
            </a:avLst>
          </a:prstGeom>
          <a:solidFill>
            <a:srgbClr val="7B9C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Interactive trackers &amp; Dashboards</a:t>
            </a:r>
            <a:endParaRPr b="0" i="0" sz="1400" u="none" cap="none" strike="noStrike">
              <a:solidFill>
                <a:srgbClr val="000000"/>
              </a:solidFill>
              <a:latin typeface="Arial"/>
              <a:ea typeface="Arial"/>
              <a:cs typeface="Arial"/>
              <a:sym typeface="Arial"/>
            </a:endParaRPr>
          </a:p>
        </p:txBody>
      </p:sp>
      <p:grpSp>
        <p:nvGrpSpPr>
          <p:cNvPr id="147" name="Google Shape;147;p7"/>
          <p:cNvGrpSpPr/>
          <p:nvPr/>
        </p:nvGrpSpPr>
        <p:grpSpPr>
          <a:xfrm>
            <a:off x="1189505" y="2342946"/>
            <a:ext cx="2668984" cy="2254365"/>
            <a:chOff x="1209675" y="2136798"/>
            <a:chExt cx="2268001" cy="1465206"/>
          </a:xfrm>
        </p:grpSpPr>
        <p:sp>
          <p:nvSpPr>
            <p:cNvPr id="148" name="Google Shape;148;p7"/>
            <p:cNvSpPr/>
            <p:nvPr/>
          </p:nvSpPr>
          <p:spPr>
            <a:xfrm>
              <a:off x="1209675" y="2136798"/>
              <a:ext cx="2268000" cy="209633"/>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1</a:t>
              </a:r>
              <a:endParaRPr b="1" i="0" sz="1400" u="none" cap="none" strike="noStrike">
                <a:solidFill>
                  <a:schemeClr val="dk1"/>
                </a:solidFill>
                <a:latin typeface="Arial"/>
                <a:ea typeface="Arial"/>
                <a:cs typeface="Arial"/>
                <a:sym typeface="Arial"/>
              </a:endParaRPr>
            </a:p>
          </p:txBody>
        </p:sp>
        <p:sp>
          <p:nvSpPr>
            <p:cNvPr id="149" name="Google Shape;149;p7"/>
            <p:cNvSpPr/>
            <p:nvPr/>
          </p:nvSpPr>
          <p:spPr>
            <a:xfrm>
              <a:off x="1209676" y="2136804"/>
              <a:ext cx="2268000" cy="1465200"/>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171450" lvl="0" marL="298450" marR="0" rtl="0" algn="just">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Twitter hashtag extraction</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Image Preprocessing (augmenting, resizing)</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NLP data pre-processing, vectorizing text data, filling missing values, segregating chunks of data </a:t>
              </a:r>
              <a:r>
                <a:rPr lang="en-US" sz="1050">
                  <a:solidFill>
                    <a:schemeClr val="dk1"/>
                  </a:solidFill>
                </a:rPr>
                <a:t>to</a:t>
              </a:r>
              <a:r>
                <a:rPr b="0" i="0" lang="en-US" sz="1050" u="none" cap="none" strike="noStrike">
                  <a:solidFill>
                    <a:schemeClr val="dk1"/>
                  </a:solidFill>
                  <a:latin typeface="Arial"/>
                  <a:ea typeface="Arial"/>
                  <a:cs typeface="Arial"/>
                  <a:sym typeface="Arial"/>
                </a:rPr>
                <a:t> single big blob</a:t>
              </a:r>
              <a:endParaRPr/>
            </a:p>
            <a:p>
              <a:pPr indent="-171450" lvl="0" marL="298450" marR="0" rtl="0" algn="l">
                <a:lnSpc>
                  <a:spcPct val="100000"/>
                </a:lnSpc>
                <a:spcBef>
                  <a:spcPts val="0"/>
                </a:spcBef>
                <a:spcAft>
                  <a:spcPts val="0"/>
                </a:spcAft>
                <a:buClr>
                  <a:schemeClr val="dk1"/>
                </a:buClr>
                <a:buSzPts val="1600"/>
                <a:buFont typeface="Noto Sans Symbols"/>
                <a:buChar char="▪"/>
              </a:pPr>
              <a:r>
                <a:rPr lang="en-US" sz="1050">
                  <a:solidFill>
                    <a:schemeClr val="dk1"/>
                  </a:solidFill>
                </a:rPr>
                <a:t>T</a:t>
              </a:r>
              <a:r>
                <a:rPr b="0" i="0" lang="en-US" sz="1050" u="none" cap="none" strike="noStrike">
                  <a:solidFill>
                    <a:schemeClr val="dk1"/>
                  </a:solidFill>
                  <a:latin typeface="Arial"/>
                  <a:ea typeface="Arial"/>
                  <a:cs typeface="Arial"/>
                  <a:sym typeface="Arial"/>
                </a:rPr>
                <a:t>weets </a:t>
              </a:r>
              <a:r>
                <a:rPr lang="en-US" sz="1050">
                  <a:solidFill>
                    <a:schemeClr val="dk1"/>
                  </a:solidFill>
                </a:rPr>
                <a:t>extractions via</a:t>
              </a:r>
              <a:r>
                <a:rPr b="0" i="0" lang="en-US" sz="1050" u="none" cap="none" strike="noStrike">
                  <a:solidFill>
                    <a:schemeClr val="dk1"/>
                  </a:solidFill>
                  <a:latin typeface="Arial"/>
                  <a:ea typeface="Arial"/>
                  <a:cs typeface="Arial"/>
                  <a:sym typeface="Arial"/>
                </a:rPr>
                <a:t> tweet</a:t>
              </a:r>
              <a:r>
                <a:rPr lang="en-US" sz="1050">
                  <a:solidFill>
                    <a:schemeClr val="dk1"/>
                  </a:solidFill>
                </a:rPr>
                <a:t>s</a:t>
              </a:r>
              <a:r>
                <a:rPr b="0" i="0" lang="en-US" sz="1050" u="none" cap="none" strike="noStrike">
                  <a:solidFill>
                    <a:schemeClr val="dk1"/>
                  </a:solidFill>
                  <a:latin typeface="Arial"/>
                  <a:ea typeface="Arial"/>
                  <a:cs typeface="Arial"/>
                  <a:sym typeface="Arial"/>
                </a:rPr>
                <a:t> id from the data</a:t>
              </a:r>
              <a:endParaRPr/>
            </a:p>
            <a:p>
              <a:pPr indent="-95250" lvl="1" marL="6286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Arial"/>
                <a:ea typeface="Arial"/>
                <a:cs typeface="Arial"/>
                <a:sym typeface="Arial"/>
              </a:endParaRPr>
            </a:p>
          </p:txBody>
        </p:sp>
      </p:grpSp>
      <p:grpSp>
        <p:nvGrpSpPr>
          <p:cNvPr id="150" name="Google Shape;150;p7"/>
          <p:cNvGrpSpPr/>
          <p:nvPr/>
        </p:nvGrpSpPr>
        <p:grpSpPr>
          <a:xfrm>
            <a:off x="4088724" y="2346138"/>
            <a:ext cx="2123983" cy="2241154"/>
            <a:chOff x="1209673" y="2136797"/>
            <a:chExt cx="2268001" cy="1307100"/>
          </a:xfrm>
        </p:grpSpPr>
        <p:sp>
          <p:nvSpPr>
            <p:cNvPr id="151" name="Google Shape;151;p7"/>
            <p:cNvSpPr/>
            <p:nvPr/>
          </p:nvSpPr>
          <p:spPr>
            <a:xfrm>
              <a:off x="1209673" y="2141703"/>
              <a:ext cx="2268000" cy="243139"/>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2</a:t>
              </a:r>
              <a:endParaRPr b="0" i="0" sz="1400" u="none" cap="none" strike="noStrike">
                <a:solidFill>
                  <a:schemeClr val="dk1"/>
                </a:solidFill>
                <a:latin typeface="Arial"/>
                <a:ea typeface="Arial"/>
                <a:cs typeface="Arial"/>
                <a:sym typeface="Arial"/>
              </a:endParaRPr>
            </a:p>
          </p:txBody>
        </p:sp>
        <p:sp>
          <p:nvSpPr>
            <p:cNvPr id="152" name="Google Shape;152;p7"/>
            <p:cNvSpPr/>
            <p:nvPr/>
          </p:nvSpPr>
          <p:spPr>
            <a:xfrm>
              <a:off x="1209674" y="2136797"/>
              <a:ext cx="2268000" cy="1307100"/>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69850" lvl="0" marL="298450" marR="0" rtl="0" algn="l">
                <a:lnSpc>
                  <a:spcPct val="100000"/>
                </a:lnSpc>
                <a:spcBef>
                  <a:spcPts val="0"/>
                </a:spcBef>
                <a:spcAft>
                  <a:spcPts val="0"/>
                </a:spcAft>
                <a:buClr>
                  <a:schemeClr val="dk1"/>
                </a:buClr>
                <a:buSzPts val="1600"/>
                <a:buFont typeface="Noto Sans Symbols"/>
                <a:buNone/>
              </a:pPr>
              <a:r>
                <a:t/>
              </a:r>
              <a:endParaRPr b="0" i="0" sz="1050" u="none" cap="none" strike="noStrike">
                <a:solidFill>
                  <a:schemeClr val="dk1"/>
                </a:solidFill>
                <a:latin typeface="Arial"/>
                <a:ea typeface="Arial"/>
                <a:cs typeface="Arial"/>
                <a:sym typeface="Arial"/>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Building interactive plots and drawing analysis and correlation matrix between various attributes</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Build Interactive map giving real time details of covid cases, total vaccine produces and usage </a:t>
              </a:r>
              <a:endParaRPr/>
            </a:p>
            <a:p>
              <a:pPr indent="-95250" lvl="1" marL="6286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Arial"/>
                <a:ea typeface="Arial"/>
                <a:cs typeface="Arial"/>
                <a:sym typeface="Arial"/>
              </a:endParaRPr>
            </a:p>
          </p:txBody>
        </p:sp>
      </p:grpSp>
      <p:grpSp>
        <p:nvGrpSpPr>
          <p:cNvPr id="153" name="Google Shape;153;p7"/>
          <p:cNvGrpSpPr/>
          <p:nvPr/>
        </p:nvGrpSpPr>
        <p:grpSpPr>
          <a:xfrm>
            <a:off x="8820366" y="2332756"/>
            <a:ext cx="2123983" cy="2241154"/>
            <a:chOff x="1209674" y="2136797"/>
            <a:chExt cx="2268001" cy="1307100"/>
          </a:xfrm>
        </p:grpSpPr>
        <p:sp>
          <p:nvSpPr>
            <p:cNvPr id="154" name="Google Shape;154;p7"/>
            <p:cNvSpPr/>
            <p:nvPr/>
          </p:nvSpPr>
          <p:spPr>
            <a:xfrm>
              <a:off x="1209675" y="2136798"/>
              <a:ext cx="2268000" cy="254280"/>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4</a:t>
              </a:r>
              <a:endParaRPr b="0" i="0" sz="1400" u="none" cap="none" strike="noStrike">
                <a:solidFill>
                  <a:schemeClr val="dk1"/>
                </a:solidFill>
                <a:latin typeface="Arial"/>
                <a:ea typeface="Arial"/>
                <a:cs typeface="Arial"/>
                <a:sym typeface="Arial"/>
              </a:endParaRPr>
            </a:p>
          </p:txBody>
        </p:sp>
        <p:sp>
          <p:nvSpPr>
            <p:cNvPr id="155" name="Google Shape;155;p7"/>
            <p:cNvSpPr/>
            <p:nvPr/>
          </p:nvSpPr>
          <p:spPr>
            <a:xfrm>
              <a:off x="1209674" y="2136797"/>
              <a:ext cx="2268000" cy="1307100"/>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69850" lvl="0" marL="298450" marR="0" rtl="0" algn="l">
                <a:lnSpc>
                  <a:spcPct val="100000"/>
                </a:lnSpc>
                <a:spcBef>
                  <a:spcPts val="0"/>
                </a:spcBef>
                <a:spcAft>
                  <a:spcPts val="0"/>
                </a:spcAft>
                <a:buClr>
                  <a:schemeClr val="dk1"/>
                </a:buClr>
                <a:buSzPts val="1600"/>
                <a:buFont typeface="Noto Sans Symbols"/>
                <a:buNone/>
              </a:pPr>
              <a:r>
                <a:t/>
              </a:r>
              <a:endParaRPr b="0" i="0" sz="1050" u="none" cap="none" strike="noStrike">
                <a:solidFill>
                  <a:schemeClr val="dk1"/>
                </a:solidFill>
                <a:latin typeface="Arial"/>
                <a:ea typeface="Arial"/>
                <a:cs typeface="Arial"/>
                <a:sym typeface="Arial"/>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Train model on tweets from before and deploy model to get real time sentiment </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Any covid related sentiment, vaccine, economy </a:t>
              </a:r>
              <a:endParaRPr/>
            </a:p>
            <a:p>
              <a:pPr indent="-95250" lvl="1" marL="6286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Arial"/>
                <a:ea typeface="Arial"/>
                <a:cs typeface="Arial"/>
                <a:sym typeface="Arial"/>
              </a:endParaRPr>
            </a:p>
          </p:txBody>
        </p:sp>
      </p:grpSp>
      <p:grpSp>
        <p:nvGrpSpPr>
          <p:cNvPr id="156" name="Google Shape;156;p7"/>
          <p:cNvGrpSpPr/>
          <p:nvPr/>
        </p:nvGrpSpPr>
        <p:grpSpPr>
          <a:xfrm>
            <a:off x="6454555" y="2342868"/>
            <a:ext cx="2123983" cy="2244160"/>
            <a:chOff x="1209674" y="2136797"/>
            <a:chExt cx="2268001" cy="1307100"/>
          </a:xfrm>
        </p:grpSpPr>
        <p:sp>
          <p:nvSpPr>
            <p:cNvPr id="157" name="Google Shape;157;p7"/>
            <p:cNvSpPr/>
            <p:nvPr/>
          </p:nvSpPr>
          <p:spPr>
            <a:xfrm>
              <a:off x="1209675" y="2136797"/>
              <a:ext cx="2268000" cy="249511"/>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3</a:t>
              </a:r>
              <a:endParaRPr b="0" i="0" sz="1400" u="none" cap="none" strike="noStrike">
                <a:solidFill>
                  <a:schemeClr val="dk1"/>
                </a:solidFill>
                <a:latin typeface="Arial"/>
                <a:ea typeface="Arial"/>
                <a:cs typeface="Arial"/>
                <a:sym typeface="Arial"/>
              </a:endParaRPr>
            </a:p>
          </p:txBody>
        </p:sp>
        <p:sp>
          <p:nvSpPr>
            <p:cNvPr id="158" name="Google Shape;158;p7"/>
            <p:cNvSpPr/>
            <p:nvPr/>
          </p:nvSpPr>
          <p:spPr>
            <a:xfrm>
              <a:off x="1209674" y="2136797"/>
              <a:ext cx="2268000" cy="1307100"/>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69850" lvl="0" marL="298450" marR="0" rtl="0" algn="l">
                <a:lnSpc>
                  <a:spcPct val="100000"/>
                </a:lnSpc>
                <a:spcBef>
                  <a:spcPts val="0"/>
                </a:spcBef>
                <a:spcAft>
                  <a:spcPts val="0"/>
                </a:spcAft>
                <a:buClr>
                  <a:schemeClr val="dk1"/>
                </a:buClr>
                <a:buSzPts val="1600"/>
                <a:buFont typeface="Noto Sans Symbols"/>
                <a:buNone/>
              </a:pPr>
              <a:r>
                <a:t/>
              </a:r>
              <a:endParaRPr b="0" i="0" sz="1050" u="none" cap="none" strike="noStrike">
                <a:solidFill>
                  <a:schemeClr val="dk1"/>
                </a:solidFill>
                <a:latin typeface="Arial"/>
                <a:ea typeface="Arial"/>
                <a:cs typeface="Arial"/>
                <a:sym typeface="Arial"/>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Time series analysis of covid vs economic change in India</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Arial"/>
                  <a:ea typeface="Arial"/>
                  <a:cs typeface="Arial"/>
                  <a:sym typeface="Arial"/>
                </a:rPr>
                <a:t>Arima , exponential smoothing , moving average</a:t>
              </a:r>
              <a:endParaRPr b="0" i="0" sz="1050" u="none" cap="none" strike="noStrike">
                <a:solidFill>
                  <a:schemeClr val="dk1"/>
                </a:solidFill>
                <a:latin typeface="Arial"/>
                <a:ea typeface="Arial"/>
                <a:cs typeface="Arial"/>
                <a:sym typeface="Arial"/>
              </a:endParaRPr>
            </a:p>
            <a:p>
              <a:pPr indent="-95250" lvl="1" marL="628650" marR="0" rtl="0" algn="l">
                <a:lnSpc>
                  <a:spcPct val="100000"/>
                </a:lnSpc>
                <a:spcBef>
                  <a:spcPts val="0"/>
                </a:spcBef>
                <a:spcAft>
                  <a:spcPts val="0"/>
                </a:spcAft>
                <a:buClr>
                  <a:schemeClr val="dk1"/>
                </a:buClr>
                <a:buSzPts val="1200"/>
                <a:buFont typeface="Noto Sans Symbols"/>
                <a:buNone/>
              </a:pPr>
              <a:r>
                <a:t/>
              </a:r>
              <a:endParaRPr b="0" i="0" sz="1200" u="none" cap="none" strike="noStrike">
                <a:solidFill>
                  <a:schemeClr val="dk1"/>
                </a:solidFill>
                <a:latin typeface="Arial"/>
                <a:ea typeface="Arial"/>
                <a:cs typeface="Arial"/>
                <a:sym typeface="Arial"/>
              </a:endParaRPr>
            </a:p>
          </p:txBody>
        </p:sp>
      </p:grpSp>
      <p:grpSp>
        <p:nvGrpSpPr>
          <p:cNvPr id="159" name="Google Shape;159;p7"/>
          <p:cNvGrpSpPr/>
          <p:nvPr/>
        </p:nvGrpSpPr>
        <p:grpSpPr>
          <a:xfrm>
            <a:off x="1171404" y="4758375"/>
            <a:ext cx="2816408" cy="1482090"/>
            <a:chOff x="1209671" y="2136798"/>
            <a:chExt cx="2268004" cy="1027801"/>
          </a:xfrm>
        </p:grpSpPr>
        <p:sp>
          <p:nvSpPr>
            <p:cNvPr id="160" name="Google Shape;160;p7"/>
            <p:cNvSpPr/>
            <p:nvPr/>
          </p:nvSpPr>
          <p:spPr>
            <a:xfrm>
              <a:off x="1209675" y="2136798"/>
              <a:ext cx="2268000" cy="209633"/>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5</a:t>
              </a:r>
              <a:endParaRPr b="0" i="0" sz="1400" u="none" cap="none" strike="noStrike">
                <a:solidFill>
                  <a:schemeClr val="dk1"/>
                </a:solidFill>
                <a:latin typeface="Arial"/>
                <a:ea typeface="Arial"/>
                <a:cs typeface="Arial"/>
                <a:sym typeface="Arial"/>
              </a:endParaRPr>
            </a:p>
          </p:txBody>
        </p:sp>
        <p:sp>
          <p:nvSpPr>
            <p:cNvPr id="161" name="Google Shape;161;p7"/>
            <p:cNvSpPr/>
            <p:nvPr/>
          </p:nvSpPr>
          <p:spPr>
            <a:xfrm>
              <a:off x="1209671" y="2136799"/>
              <a:ext cx="2268000" cy="1027800"/>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Montserrat"/>
                  <a:ea typeface="Montserrat"/>
                  <a:cs typeface="Montserrat"/>
                  <a:sym typeface="Montserrat"/>
                </a:rPr>
                <a:t>Include Image Classification, object detection on CT Scan images</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Montserrat"/>
                  <a:ea typeface="Montserrat"/>
                  <a:cs typeface="Montserrat"/>
                  <a:sym typeface="Montserrat"/>
                </a:rPr>
                <a:t>NLP classification model to identify covid based on symptoms</a:t>
              </a:r>
              <a:endParaRPr/>
            </a:p>
          </p:txBody>
        </p:sp>
      </p:grpSp>
      <p:grpSp>
        <p:nvGrpSpPr>
          <p:cNvPr id="162" name="Google Shape;162;p7"/>
          <p:cNvGrpSpPr/>
          <p:nvPr/>
        </p:nvGrpSpPr>
        <p:grpSpPr>
          <a:xfrm>
            <a:off x="4088723" y="4758371"/>
            <a:ext cx="2123983" cy="1482123"/>
            <a:chOff x="1209674" y="2136797"/>
            <a:chExt cx="2268001" cy="863255"/>
          </a:xfrm>
        </p:grpSpPr>
        <p:sp>
          <p:nvSpPr>
            <p:cNvPr id="163" name="Google Shape;163;p7"/>
            <p:cNvSpPr/>
            <p:nvPr/>
          </p:nvSpPr>
          <p:spPr>
            <a:xfrm>
              <a:off x="1209675" y="2136798"/>
              <a:ext cx="2268000" cy="209633"/>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6</a:t>
              </a:r>
              <a:endParaRPr b="0" i="0" sz="1400" u="none" cap="none" strike="noStrike">
                <a:solidFill>
                  <a:schemeClr val="dk1"/>
                </a:solidFill>
                <a:latin typeface="Arial"/>
                <a:ea typeface="Arial"/>
                <a:cs typeface="Arial"/>
                <a:sym typeface="Arial"/>
              </a:endParaRPr>
            </a:p>
          </p:txBody>
        </p:sp>
        <p:sp>
          <p:nvSpPr>
            <p:cNvPr id="164" name="Google Shape;164;p7"/>
            <p:cNvSpPr/>
            <p:nvPr/>
          </p:nvSpPr>
          <p:spPr>
            <a:xfrm>
              <a:off x="1209674" y="2136797"/>
              <a:ext cx="2268000" cy="863255"/>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Montserrat"/>
                  <a:ea typeface="Montserrat"/>
                  <a:cs typeface="Montserrat"/>
                  <a:sym typeface="Montserrat"/>
                </a:rPr>
                <a:t>Dash and Plotly web app for EDA Analyses </a:t>
              </a:r>
              <a:endParaRPr/>
            </a:p>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Montserrat"/>
                  <a:ea typeface="Montserrat"/>
                  <a:cs typeface="Montserrat"/>
                  <a:sym typeface="Montserrat"/>
                </a:rPr>
                <a:t>Build web app Streamlit for Forecast and Prediction models</a:t>
              </a:r>
              <a:endParaRPr/>
            </a:p>
            <a:p>
              <a:pPr indent="0" lvl="0" marL="127000" marR="0" rtl="0" algn="l">
                <a:lnSpc>
                  <a:spcPct val="100000"/>
                </a:lnSpc>
                <a:spcBef>
                  <a:spcPts val="0"/>
                </a:spcBef>
                <a:spcAft>
                  <a:spcPts val="0"/>
                </a:spcAft>
                <a:buNone/>
              </a:pPr>
              <a:r>
                <a:t/>
              </a:r>
              <a:endParaRPr b="0" i="0" sz="1050" u="none" cap="none" strike="noStrike">
                <a:solidFill>
                  <a:schemeClr val="dk1"/>
                </a:solidFill>
                <a:latin typeface="Montserrat"/>
                <a:ea typeface="Montserrat"/>
                <a:cs typeface="Montserrat"/>
                <a:sym typeface="Montserrat"/>
              </a:endParaRPr>
            </a:p>
          </p:txBody>
        </p:sp>
      </p:grpSp>
      <p:grpSp>
        <p:nvGrpSpPr>
          <p:cNvPr id="165" name="Google Shape;165;p7"/>
          <p:cNvGrpSpPr/>
          <p:nvPr/>
        </p:nvGrpSpPr>
        <p:grpSpPr>
          <a:xfrm>
            <a:off x="6454554" y="4727206"/>
            <a:ext cx="2123983" cy="1513372"/>
            <a:chOff x="1209674" y="2136797"/>
            <a:chExt cx="2268001" cy="863255"/>
          </a:xfrm>
        </p:grpSpPr>
        <p:sp>
          <p:nvSpPr>
            <p:cNvPr id="166" name="Google Shape;166;p7"/>
            <p:cNvSpPr/>
            <p:nvPr/>
          </p:nvSpPr>
          <p:spPr>
            <a:xfrm>
              <a:off x="1209675" y="2136798"/>
              <a:ext cx="2268000" cy="209633"/>
            </a:xfrm>
            <a:prstGeom prst="rect">
              <a:avLst/>
            </a:prstGeom>
            <a:solidFill>
              <a:srgbClr val="BDCD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Task 7</a:t>
              </a:r>
              <a:endParaRPr b="0" i="0" sz="1400" u="none" cap="none" strike="noStrike">
                <a:solidFill>
                  <a:schemeClr val="dk1"/>
                </a:solidFill>
                <a:latin typeface="Arial"/>
                <a:ea typeface="Arial"/>
                <a:cs typeface="Arial"/>
                <a:sym typeface="Arial"/>
              </a:endParaRPr>
            </a:p>
          </p:txBody>
        </p:sp>
        <p:sp>
          <p:nvSpPr>
            <p:cNvPr id="167" name="Google Shape;167;p7"/>
            <p:cNvSpPr/>
            <p:nvPr/>
          </p:nvSpPr>
          <p:spPr>
            <a:xfrm>
              <a:off x="1209674" y="2136797"/>
              <a:ext cx="2268000" cy="863255"/>
            </a:xfrm>
            <a:prstGeom prst="rect">
              <a:avLst/>
            </a:prstGeom>
            <a:noFill/>
            <a:ln cap="flat" cmpd="sng" w="15875">
              <a:solidFill>
                <a:srgbClr val="E3ECF1"/>
              </a:solidFill>
              <a:prstDash val="solid"/>
              <a:round/>
              <a:headEnd len="sm" w="sm" type="none"/>
              <a:tailEnd len="sm" w="sm" type="none"/>
            </a:ln>
          </p:spPr>
          <p:txBody>
            <a:bodyPr anchorCtr="0" anchor="t" bIns="45700" lIns="91425" spcFirstLastPara="1" rIns="91425" wrap="square" tIns="432000">
              <a:noAutofit/>
            </a:bodyPr>
            <a:lstStyle/>
            <a:p>
              <a:pPr indent="-171450" lvl="0" marL="298450" marR="0" rtl="0" algn="l">
                <a:lnSpc>
                  <a:spcPct val="100000"/>
                </a:lnSpc>
                <a:spcBef>
                  <a:spcPts val="0"/>
                </a:spcBef>
                <a:spcAft>
                  <a:spcPts val="0"/>
                </a:spcAft>
                <a:buClr>
                  <a:schemeClr val="dk1"/>
                </a:buClr>
                <a:buSzPts val="1600"/>
                <a:buFont typeface="Noto Sans Symbols"/>
                <a:buChar char="▪"/>
              </a:pPr>
              <a:r>
                <a:rPr b="0" i="0" lang="en-US" sz="1050" u="none" cap="none" strike="noStrike">
                  <a:solidFill>
                    <a:schemeClr val="dk1"/>
                  </a:solidFill>
                  <a:latin typeface="Montserrat"/>
                  <a:ea typeface="Montserrat"/>
                  <a:cs typeface="Montserrat"/>
                  <a:sym typeface="Montserrat"/>
                </a:rPr>
                <a:t>Deploy </a:t>
              </a:r>
              <a:r>
                <a:rPr lang="en-US" sz="1050">
                  <a:solidFill>
                    <a:schemeClr val="dk1"/>
                  </a:solidFill>
                  <a:latin typeface="Montserrat"/>
                  <a:ea typeface="Montserrat"/>
                  <a:cs typeface="Montserrat"/>
                  <a:sym typeface="Montserrat"/>
                </a:rPr>
                <a:t>EDA</a:t>
              </a:r>
              <a:r>
                <a:rPr b="0" i="0" lang="en-US" sz="1050" u="none" cap="none" strike="noStrike">
                  <a:solidFill>
                    <a:schemeClr val="dk1"/>
                  </a:solidFill>
                  <a:latin typeface="Montserrat"/>
                  <a:ea typeface="Montserrat"/>
                  <a:cs typeface="Montserrat"/>
                  <a:sym typeface="Montserrat"/>
                </a:rPr>
                <a:t> web app in Heroku</a:t>
              </a:r>
              <a:endParaRPr sz="1050">
                <a:solidFill>
                  <a:schemeClr val="dk1"/>
                </a:solidFill>
                <a:latin typeface="Montserrat"/>
                <a:ea typeface="Montserrat"/>
                <a:cs typeface="Montserrat"/>
                <a:sym typeface="Montserrat"/>
              </a:endParaRPr>
            </a:p>
            <a:p>
              <a:pPr indent="-136525" lvl="0" marL="298450" marR="0" rtl="0" algn="l">
                <a:lnSpc>
                  <a:spcPct val="100000"/>
                </a:lnSpc>
                <a:spcBef>
                  <a:spcPts val="0"/>
                </a:spcBef>
                <a:spcAft>
                  <a:spcPts val="0"/>
                </a:spcAft>
                <a:buClr>
                  <a:schemeClr val="dk1"/>
                </a:buClr>
                <a:buSzPts val="1050"/>
                <a:buFont typeface="Montserrat"/>
                <a:buChar char="▪"/>
              </a:pPr>
              <a:r>
                <a:rPr lang="en-US" sz="1050">
                  <a:solidFill>
                    <a:schemeClr val="dk1"/>
                  </a:solidFill>
                  <a:latin typeface="Montserrat"/>
                  <a:ea typeface="Montserrat"/>
                  <a:cs typeface="Montserrat"/>
                  <a:sym typeface="Montserrat"/>
                </a:rPr>
                <a:t>Forecast and Prediction models in Streamlit Share</a:t>
              </a:r>
              <a:endParaRPr sz="1050">
                <a:solidFill>
                  <a:schemeClr val="dk1"/>
                </a:solidFill>
                <a:latin typeface="Montserrat"/>
                <a:ea typeface="Montserrat"/>
                <a:cs typeface="Montserrat"/>
                <a:sym typeface="Montserrat"/>
              </a:endParaRPr>
            </a:p>
          </p:txBody>
        </p:sp>
      </p:grpSp>
      <p:pic>
        <p:nvPicPr>
          <p:cNvPr id="168" name="Google Shape;168;p7"/>
          <p:cNvPicPr preferRelativeResize="0"/>
          <p:nvPr/>
        </p:nvPicPr>
        <p:blipFill>
          <a:blip r:embed="rId3">
            <a:alphaModFix/>
          </a:blip>
          <a:stretch>
            <a:fillRect/>
          </a:stretch>
        </p:blipFill>
        <p:spPr>
          <a:xfrm>
            <a:off x="11145550" y="0"/>
            <a:ext cx="1046451" cy="9532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2" name="Shape 172"/>
        <p:cNvGrpSpPr/>
        <p:nvPr/>
      </p:nvGrpSpPr>
      <p:grpSpPr>
        <a:xfrm>
          <a:off x="0" y="0"/>
          <a:ext cx="0" cy="0"/>
          <a:chOff x="0" y="0"/>
          <a:chExt cx="0" cy="0"/>
        </a:xfrm>
      </p:grpSpPr>
      <p:sp>
        <p:nvSpPr>
          <p:cNvPr id="173" name="Google Shape;173;ge70b3eb47e_0_244"/>
          <p:cNvSpPr txBox="1"/>
          <p:nvPr/>
        </p:nvSpPr>
        <p:spPr>
          <a:xfrm>
            <a:off x="435953" y="0"/>
            <a:ext cx="7141200" cy="9696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rPr lang="en-US" sz="2800">
                <a:latin typeface="Montserrat SemiBold"/>
                <a:ea typeface="Montserrat SemiBold"/>
                <a:cs typeface="Montserrat SemiBold"/>
                <a:sym typeface="Montserrat SemiBold"/>
              </a:rPr>
              <a:t>RoadMap of last 4         weeks </a:t>
            </a:r>
            <a:endParaRPr b="0" i="0" sz="2800" u="none" cap="none" strike="noStrike">
              <a:solidFill>
                <a:srgbClr val="000000"/>
              </a:solidFill>
              <a:latin typeface="Montserrat SemiBold"/>
              <a:ea typeface="Montserrat SemiBold"/>
              <a:cs typeface="Montserrat SemiBold"/>
              <a:sym typeface="Montserrat SemiBold"/>
            </a:endParaRPr>
          </a:p>
        </p:txBody>
      </p:sp>
      <p:sp>
        <p:nvSpPr>
          <p:cNvPr id="174" name="Google Shape;174;ge70b3eb47e_0_244"/>
          <p:cNvSpPr txBox="1"/>
          <p:nvPr/>
        </p:nvSpPr>
        <p:spPr>
          <a:xfrm>
            <a:off x="992775" y="1502225"/>
            <a:ext cx="103851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175" name="Google Shape;175;ge70b3eb47e_0_244"/>
          <p:cNvPicPr preferRelativeResize="0"/>
          <p:nvPr/>
        </p:nvPicPr>
        <p:blipFill rotWithShape="1">
          <a:blip r:embed="rId3">
            <a:alphaModFix/>
          </a:blip>
          <a:srcRect b="14328" l="0" r="0" t="35397"/>
          <a:stretch/>
        </p:blipFill>
        <p:spPr>
          <a:xfrm>
            <a:off x="0" y="2507925"/>
            <a:ext cx="12192000" cy="4350075"/>
          </a:xfrm>
          <a:prstGeom prst="rect">
            <a:avLst/>
          </a:prstGeom>
          <a:noFill/>
          <a:ln>
            <a:noFill/>
          </a:ln>
        </p:spPr>
      </p:pic>
      <p:sp>
        <p:nvSpPr>
          <p:cNvPr id="176" name="Google Shape;176;ge70b3eb47e_0_244"/>
          <p:cNvSpPr txBox="1"/>
          <p:nvPr/>
        </p:nvSpPr>
        <p:spPr>
          <a:xfrm>
            <a:off x="3513925" y="2246825"/>
            <a:ext cx="2730000" cy="1554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7" name="Google Shape;177;ge70b3eb47e_0_244"/>
          <p:cNvSpPr txBox="1"/>
          <p:nvPr/>
        </p:nvSpPr>
        <p:spPr>
          <a:xfrm>
            <a:off x="8869950" y="2246825"/>
            <a:ext cx="2730000" cy="1554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78" name="Google Shape;178;ge70b3eb47e_0_244"/>
          <p:cNvSpPr txBox="1"/>
          <p:nvPr/>
        </p:nvSpPr>
        <p:spPr>
          <a:xfrm>
            <a:off x="0" y="969600"/>
            <a:ext cx="31611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20124D"/>
                </a:solidFill>
                <a:latin typeface="Comfortaa"/>
                <a:ea typeface="Comfortaa"/>
                <a:cs typeface="Comfortaa"/>
                <a:sym typeface="Comfortaa"/>
              </a:rPr>
              <a:t>WEEK -1 </a:t>
            </a:r>
            <a:endParaRPr b="1" sz="1500">
              <a:solidFill>
                <a:srgbClr val="20124D"/>
              </a:solidFill>
              <a:latin typeface="Comfortaa"/>
              <a:ea typeface="Comfortaa"/>
              <a:cs typeface="Comfortaa"/>
              <a:sym typeface="Comfortaa"/>
            </a:endParaRPr>
          </a:p>
          <a:p>
            <a:pPr indent="-323850" lvl="0" marL="457200" rtl="0" algn="l">
              <a:lnSpc>
                <a:spcPct val="156923"/>
              </a:lnSpc>
              <a:spcBef>
                <a:spcPts val="0"/>
              </a:spcBef>
              <a:spcAft>
                <a:spcPts val="0"/>
              </a:spcAft>
              <a:buClr>
                <a:srgbClr val="20124D"/>
              </a:buClr>
              <a:buSzPts val="1500"/>
              <a:buFont typeface="Comfortaa"/>
              <a:buChar char="●"/>
            </a:pPr>
            <a:r>
              <a:rPr lang="en-US">
                <a:solidFill>
                  <a:srgbClr val="20124D"/>
                </a:solidFill>
                <a:highlight>
                  <a:srgbClr val="FFFFFF"/>
                </a:highlight>
                <a:latin typeface="Comfortaa"/>
                <a:ea typeface="Comfortaa"/>
                <a:cs typeface="Comfortaa"/>
                <a:sym typeface="Comfortaa"/>
              </a:rPr>
              <a:t>Data Gathering &amp; Collection</a:t>
            </a:r>
            <a:endParaRPr>
              <a:solidFill>
                <a:srgbClr val="20124D"/>
              </a:solidFill>
              <a:highlight>
                <a:srgbClr val="FFFFFF"/>
              </a:highlight>
              <a:latin typeface="Comfortaa"/>
              <a:ea typeface="Comfortaa"/>
              <a:cs typeface="Comfortaa"/>
              <a:sym typeface="Comfortaa"/>
            </a:endParaRPr>
          </a:p>
          <a:p>
            <a:pPr indent="-323850" lvl="0" marL="457200" rtl="0" algn="l">
              <a:lnSpc>
                <a:spcPct val="156923"/>
              </a:lnSpc>
              <a:spcBef>
                <a:spcPts val="0"/>
              </a:spcBef>
              <a:spcAft>
                <a:spcPts val="0"/>
              </a:spcAft>
              <a:buClr>
                <a:srgbClr val="20124D"/>
              </a:buClr>
              <a:buSzPts val="1500"/>
              <a:buFont typeface="Comfortaa"/>
              <a:buChar char="●"/>
            </a:pPr>
            <a:r>
              <a:rPr lang="en-US">
                <a:solidFill>
                  <a:srgbClr val="20124D"/>
                </a:solidFill>
                <a:highlight>
                  <a:srgbClr val="FFFFFF"/>
                </a:highlight>
                <a:latin typeface="Comfortaa"/>
                <a:ea typeface="Comfortaa"/>
                <a:cs typeface="Comfortaa"/>
                <a:sym typeface="Comfortaa"/>
              </a:rPr>
              <a:t>Data Pre-processing</a:t>
            </a:r>
            <a:endParaRPr>
              <a:solidFill>
                <a:srgbClr val="20124D"/>
              </a:solidFill>
              <a:highlight>
                <a:srgbClr val="FFFFFF"/>
              </a:highlight>
              <a:latin typeface="Comfortaa"/>
              <a:ea typeface="Comfortaa"/>
              <a:cs typeface="Comfortaa"/>
              <a:sym typeface="Comfortaa"/>
            </a:endParaRPr>
          </a:p>
          <a:p>
            <a:pPr indent="0" lvl="0" marL="457200" rtl="0" algn="l">
              <a:spcBef>
                <a:spcPts val="1100"/>
              </a:spcBef>
              <a:spcAft>
                <a:spcPts val="0"/>
              </a:spcAft>
              <a:buNone/>
            </a:pPr>
            <a:r>
              <a:t/>
            </a:r>
            <a:endParaRPr>
              <a:latin typeface="Calibri"/>
              <a:ea typeface="Calibri"/>
              <a:cs typeface="Calibri"/>
              <a:sym typeface="Calibri"/>
            </a:endParaRPr>
          </a:p>
        </p:txBody>
      </p:sp>
      <p:pic>
        <p:nvPicPr>
          <p:cNvPr id="179" name="Google Shape;179;ge70b3eb47e_0_244"/>
          <p:cNvPicPr preferRelativeResize="0"/>
          <p:nvPr/>
        </p:nvPicPr>
        <p:blipFill rotWithShape="1">
          <a:blip r:embed="rId4">
            <a:alphaModFix/>
          </a:blip>
          <a:srcRect b="0" l="0" r="0" t="0"/>
          <a:stretch/>
        </p:blipFill>
        <p:spPr>
          <a:xfrm>
            <a:off x="3857340" y="177000"/>
            <a:ext cx="602708" cy="615600"/>
          </a:xfrm>
          <a:prstGeom prst="rect">
            <a:avLst/>
          </a:prstGeom>
          <a:noFill/>
          <a:ln>
            <a:noFill/>
          </a:ln>
        </p:spPr>
      </p:pic>
      <p:sp>
        <p:nvSpPr>
          <p:cNvPr id="180" name="Google Shape;180;ge70b3eb47e_0_244"/>
          <p:cNvSpPr txBox="1"/>
          <p:nvPr/>
        </p:nvSpPr>
        <p:spPr>
          <a:xfrm>
            <a:off x="3161100" y="2062525"/>
            <a:ext cx="31611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20124D"/>
                </a:solidFill>
                <a:latin typeface="Comfortaa"/>
                <a:ea typeface="Comfortaa"/>
                <a:cs typeface="Comfortaa"/>
                <a:sym typeface="Comfortaa"/>
              </a:rPr>
              <a:t>WEEK - 2</a:t>
            </a:r>
            <a:endParaRPr b="1" sz="1500">
              <a:solidFill>
                <a:srgbClr val="20124D"/>
              </a:solidFill>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EDA</a:t>
            </a:r>
            <a:endParaRPr sz="1300">
              <a:solidFill>
                <a:srgbClr val="20124D"/>
              </a:solidFill>
              <a:highlight>
                <a:srgbClr val="FFFFFF"/>
              </a:highlight>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Vaccine Tracker  </a:t>
            </a:r>
            <a:endParaRPr sz="1300">
              <a:solidFill>
                <a:srgbClr val="20124D"/>
              </a:solidFill>
              <a:highlight>
                <a:srgbClr val="FFFFFF"/>
              </a:highlight>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Time Series Analysis </a:t>
            </a:r>
            <a:endParaRPr sz="1300">
              <a:solidFill>
                <a:srgbClr val="20124D"/>
              </a:solidFill>
              <a:highlight>
                <a:srgbClr val="FFFFFF"/>
              </a:highlight>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a:solidFill>
                  <a:srgbClr val="20124D"/>
                </a:solidFill>
                <a:highlight>
                  <a:srgbClr val="FFFFFF"/>
                </a:highlight>
                <a:latin typeface="Comfortaa"/>
                <a:ea typeface="Comfortaa"/>
                <a:cs typeface="Comfortaa"/>
                <a:sym typeface="Comfortaa"/>
              </a:rPr>
              <a:t>NLP based Classifier</a:t>
            </a:r>
            <a:endParaRPr>
              <a:solidFill>
                <a:srgbClr val="20124D"/>
              </a:solidFill>
              <a:highlight>
                <a:srgbClr val="FFFFFF"/>
              </a:highlight>
              <a:latin typeface="Comfortaa"/>
              <a:ea typeface="Comfortaa"/>
              <a:cs typeface="Comfortaa"/>
              <a:sym typeface="Comfortaa"/>
            </a:endParaRPr>
          </a:p>
          <a:p>
            <a:pPr indent="0" lvl="0" marL="457200" rtl="0" algn="l">
              <a:spcBef>
                <a:spcPts val="0"/>
              </a:spcBef>
              <a:spcAft>
                <a:spcPts val="0"/>
              </a:spcAft>
              <a:buNone/>
            </a:pPr>
            <a:r>
              <a:t/>
            </a:r>
            <a:endParaRPr>
              <a:latin typeface="Calibri"/>
              <a:ea typeface="Calibri"/>
              <a:cs typeface="Calibri"/>
              <a:sym typeface="Calibri"/>
            </a:endParaRPr>
          </a:p>
        </p:txBody>
      </p:sp>
      <p:sp>
        <p:nvSpPr>
          <p:cNvPr id="181" name="Google Shape;181;ge70b3eb47e_0_244"/>
          <p:cNvSpPr txBox="1"/>
          <p:nvPr/>
        </p:nvSpPr>
        <p:spPr>
          <a:xfrm>
            <a:off x="5682225" y="1085850"/>
            <a:ext cx="3474900" cy="20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20124D"/>
                </a:solidFill>
                <a:latin typeface="Comfortaa"/>
                <a:ea typeface="Comfortaa"/>
                <a:cs typeface="Comfortaa"/>
                <a:sym typeface="Comfortaa"/>
              </a:rPr>
              <a:t>WEEK - 3</a:t>
            </a:r>
            <a:endParaRPr b="1" sz="1500">
              <a:solidFill>
                <a:srgbClr val="20124D"/>
              </a:solidFill>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Sentiment Analysis Model </a:t>
            </a:r>
            <a:endParaRPr sz="1300">
              <a:solidFill>
                <a:srgbClr val="20124D"/>
              </a:solidFill>
              <a:highlight>
                <a:srgbClr val="FFFFFF"/>
              </a:highlight>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Image Classification model based on symptoms</a:t>
            </a:r>
            <a:endParaRPr sz="1300">
              <a:solidFill>
                <a:srgbClr val="20124D"/>
              </a:solidFill>
              <a:highlight>
                <a:srgbClr val="FFFFFF"/>
              </a:highlight>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Start building Streamlit </a:t>
            </a:r>
            <a:br>
              <a:rPr lang="en-US" sz="1300">
                <a:solidFill>
                  <a:srgbClr val="20124D"/>
                </a:solidFill>
                <a:highlight>
                  <a:srgbClr val="FFFFFF"/>
                </a:highlight>
                <a:latin typeface="Comfortaa"/>
                <a:ea typeface="Comfortaa"/>
                <a:cs typeface="Comfortaa"/>
                <a:sym typeface="Comfortaa"/>
              </a:rPr>
            </a:br>
            <a:r>
              <a:rPr lang="en-US" sz="1300">
                <a:solidFill>
                  <a:srgbClr val="20124D"/>
                </a:solidFill>
                <a:highlight>
                  <a:srgbClr val="FFFFFF"/>
                </a:highlight>
                <a:latin typeface="Comfortaa"/>
                <a:ea typeface="Comfortaa"/>
                <a:cs typeface="Comfortaa"/>
                <a:sym typeface="Comfortaa"/>
              </a:rPr>
              <a:t>Web App</a:t>
            </a:r>
            <a:endParaRPr>
              <a:solidFill>
                <a:srgbClr val="20124D"/>
              </a:solidFill>
              <a:latin typeface="Comfortaa"/>
              <a:ea typeface="Comfortaa"/>
              <a:cs typeface="Comfortaa"/>
              <a:sym typeface="Comfortaa"/>
            </a:endParaRPr>
          </a:p>
        </p:txBody>
      </p:sp>
      <p:sp>
        <p:nvSpPr>
          <p:cNvPr id="182" name="Google Shape;182;ge70b3eb47e_0_244"/>
          <p:cNvSpPr txBox="1"/>
          <p:nvPr/>
        </p:nvSpPr>
        <p:spPr>
          <a:xfrm>
            <a:off x="9157125" y="2062525"/>
            <a:ext cx="3009000" cy="16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rgbClr val="20124D"/>
                </a:solidFill>
                <a:latin typeface="Comfortaa"/>
                <a:ea typeface="Comfortaa"/>
                <a:cs typeface="Comfortaa"/>
                <a:sym typeface="Comfortaa"/>
              </a:rPr>
              <a:t>WEEK - 4</a:t>
            </a:r>
            <a:endParaRPr b="1" sz="1500">
              <a:solidFill>
                <a:srgbClr val="20124D"/>
              </a:solidFill>
              <a:latin typeface="Comfortaa"/>
              <a:ea typeface="Comfortaa"/>
              <a:cs typeface="Comfortaa"/>
              <a:sym typeface="Comfortaa"/>
            </a:endParaRPr>
          </a:p>
          <a:p>
            <a:pPr indent="-317500" lvl="0" marL="457200" rtl="0" algn="l">
              <a:lnSpc>
                <a:spcPct val="156923"/>
              </a:lnSpc>
              <a:spcBef>
                <a:spcPts val="0"/>
              </a:spcBef>
              <a:spcAft>
                <a:spcPts val="0"/>
              </a:spcAft>
              <a:buClr>
                <a:srgbClr val="20124D"/>
              </a:buClr>
              <a:buSzPts val="1400"/>
              <a:buFont typeface="Comfortaa"/>
              <a:buChar char="●"/>
            </a:pPr>
            <a:r>
              <a:rPr lang="en-US" sz="1300">
                <a:solidFill>
                  <a:srgbClr val="20124D"/>
                </a:solidFill>
                <a:highlight>
                  <a:srgbClr val="FFFFFF"/>
                </a:highlight>
                <a:latin typeface="Comfortaa"/>
                <a:ea typeface="Comfortaa"/>
                <a:cs typeface="Comfortaa"/>
                <a:sym typeface="Comfortaa"/>
              </a:rPr>
              <a:t>Integrating Web App</a:t>
            </a:r>
            <a:endParaRPr sz="1300">
              <a:solidFill>
                <a:srgbClr val="20124D"/>
              </a:solidFill>
              <a:highlight>
                <a:srgbClr val="FFFFFF"/>
              </a:highlight>
              <a:latin typeface="Comfortaa"/>
              <a:ea typeface="Comfortaa"/>
              <a:cs typeface="Comfortaa"/>
              <a:sym typeface="Comfortaa"/>
            </a:endParaRPr>
          </a:p>
          <a:p>
            <a:pPr indent="-311150" lvl="0" marL="457200" rtl="0" algn="l">
              <a:lnSpc>
                <a:spcPct val="156923"/>
              </a:lnSpc>
              <a:spcBef>
                <a:spcPts val="0"/>
              </a:spcBef>
              <a:spcAft>
                <a:spcPts val="0"/>
              </a:spcAft>
              <a:buClr>
                <a:srgbClr val="20124D"/>
              </a:buClr>
              <a:buSzPts val="1300"/>
              <a:buFont typeface="Comfortaa"/>
              <a:buChar char="●"/>
            </a:pPr>
            <a:r>
              <a:rPr lang="en-US" sz="1300">
                <a:solidFill>
                  <a:srgbClr val="20124D"/>
                </a:solidFill>
                <a:highlight>
                  <a:srgbClr val="FFFFFF"/>
                </a:highlight>
                <a:latin typeface="Comfortaa"/>
                <a:ea typeface="Comfortaa"/>
                <a:cs typeface="Comfortaa"/>
                <a:sym typeface="Comfortaa"/>
              </a:rPr>
              <a:t>Deploying Solution in Cloud Platforms</a:t>
            </a:r>
            <a:endParaRPr sz="1300">
              <a:solidFill>
                <a:srgbClr val="20124D"/>
              </a:solidFill>
              <a:highlight>
                <a:srgbClr val="FFFFFF"/>
              </a:highlight>
              <a:latin typeface="Comfortaa"/>
              <a:ea typeface="Comfortaa"/>
              <a:cs typeface="Comfortaa"/>
              <a:sym typeface="Comfortaa"/>
            </a:endParaRPr>
          </a:p>
        </p:txBody>
      </p:sp>
      <p:pic>
        <p:nvPicPr>
          <p:cNvPr id="183" name="Google Shape;183;ge70b3eb47e_0_244"/>
          <p:cNvPicPr preferRelativeResize="0"/>
          <p:nvPr/>
        </p:nvPicPr>
        <p:blipFill>
          <a:blip r:embed="rId5">
            <a:alphaModFix/>
          </a:blip>
          <a:stretch>
            <a:fillRect/>
          </a:stretch>
        </p:blipFill>
        <p:spPr>
          <a:xfrm>
            <a:off x="11145550" y="0"/>
            <a:ext cx="1046451" cy="9532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e70b3eb47e_0_108"/>
          <p:cNvSpPr txBox="1"/>
          <p:nvPr/>
        </p:nvSpPr>
        <p:spPr>
          <a:xfrm>
            <a:off x="5204325" y="2215450"/>
            <a:ext cx="6722700" cy="12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latin typeface="EB Garamond"/>
                <a:ea typeface="EB Garamond"/>
                <a:cs typeface="EB Garamond"/>
                <a:sym typeface="EB Garamond"/>
              </a:rPr>
              <a:t>Data Collection Phase</a:t>
            </a:r>
            <a:endParaRPr b="1" sz="4800">
              <a:latin typeface="EB Garamond"/>
              <a:ea typeface="EB Garamond"/>
              <a:cs typeface="EB Garamond"/>
              <a:sym typeface="EB Garamond"/>
            </a:endParaRPr>
          </a:p>
        </p:txBody>
      </p:sp>
      <p:pic>
        <p:nvPicPr>
          <p:cNvPr id="190" name="Google Shape;190;ge70b3eb47e_0_108"/>
          <p:cNvPicPr preferRelativeResize="0"/>
          <p:nvPr/>
        </p:nvPicPr>
        <p:blipFill>
          <a:blip r:embed="rId3">
            <a:alphaModFix/>
          </a:blip>
          <a:stretch>
            <a:fillRect/>
          </a:stretch>
        </p:blipFill>
        <p:spPr>
          <a:xfrm>
            <a:off x="0" y="0"/>
            <a:ext cx="6164775" cy="6164775"/>
          </a:xfrm>
          <a:prstGeom prst="rect">
            <a:avLst/>
          </a:prstGeom>
          <a:noFill/>
          <a:ln>
            <a:noFill/>
          </a:ln>
        </p:spPr>
      </p:pic>
      <p:pic>
        <p:nvPicPr>
          <p:cNvPr id="191" name="Google Shape;191;ge70b3eb47e_0_108"/>
          <p:cNvPicPr preferRelativeResize="0"/>
          <p:nvPr/>
        </p:nvPicPr>
        <p:blipFill>
          <a:blip r:embed="rId4">
            <a:alphaModFix/>
          </a:blip>
          <a:stretch>
            <a:fillRect/>
          </a:stretch>
        </p:blipFill>
        <p:spPr>
          <a:xfrm>
            <a:off x="11145550" y="0"/>
            <a:ext cx="1046451" cy="9532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ge38ed0834b_1_73"/>
          <p:cNvSpPr txBox="1"/>
          <p:nvPr/>
        </p:nvSpPr>
        <p:spPr>
          <a:xfrm>
            <a:off x="1030743" y="926107"/>
            <a:ext cx="10214200" cy="4739719"/>
          </a:xfrm>
          <a:prstGeom prst="rect">
            <a:avLst/>
          </a:prstGeom>
          <a:noFill/>
          <a:ln>
            <a:noFill/>
          </a:ln>
        </p:spPr>
        <p:txBody>
          <a:bodyPr anchorCtr="0" anchor="t" bIns="121900" lIns="121900" spcFirstLastPara="1" rIns="121900" wrap="square" tIns="121900">
            <a:spAutoFit/>
          </a:bodyPr>
          <a:lstStyle/>
          <a:p>
            <a:pPr indent="0" lvl="0" marL="177800" marR="0" rtl="0" algn="l">
              <a:lnSpc>
                <a:spcPct val="100000"/>
              </a:lnSpc>
              <a:spcBef>
                <a:spcPts val="0"/>
              </a:spcBef>
              <a:spcAft>
                <a:spcPts val="0"/>
              </a:spcAft>
              <a:buNone/>
            </a:pPr>
            <a:r>
              <a:rPr b="1" i="0" lang="en-US" sz="2000" u="none" cap="none" strike="noStrike">
                <a:solidFill>
                  <a:srgbClr val="2C39B1"/>
                </a:solidFill>
                <a:latin typeface="Montserrat"/>
                <a:ea typeface="Montserrat"/>
                <a:cs typeface="Montserrat"/>
                <a:sym typeface="Montserrat"/>
              </a:rPr>
              <a:t>Data Gathering</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Montserrat"/>
                <a:ea typeface="Montserrat"/>
                <a:cs typeface="Montserrat"/>
                <a:sym typeface="Montserrat"/>
              </a:rPr>
              <a:t>Resources of the datasets used for this project</a:t>
            </a:r>
            <a:endParaRPr b="1" i="0" sz="1700" u="none" cap="none" strike="noStrike">
              <a:solidFill>
                <a:schemeClr val="dk1"/>
              </a:solidFill>
              <a:latin typeface="Montserrat"/>
              <a:ea typeface="Montserrat"/>
              <a:cs typeface="Montserrat"/>
              <a:sym typeface="Montserrat"/>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Provided with the resource link from Omdena </a:t>
            </a:r>
            <a:endParaRPr b="0" i="0" sz="1700" u="none" cap="none" strike="noStrike">
              <a:solidFill>
                <a:schemeClr val="dk1"/>
              </a:solidFill>
              <a:latin typeface="Montserrat"/>
              <a:ea typeface="Montserrat"/>
              <a:cs typeface="Montserrat"/>
              <a:sym typeface="Montserrat"/>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Added additional relevant sources from the team</a:t>
            </a:r>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Other resources from Kaggle and GitHub</a:t>
            </a:r>
            <a:endParaRPr b="0" i="0" sz="1700" u="none" cap="none" strike="noStrike">
              <a:solidFill>
                <a:schemeClr val="dk1"/>
              </a:solidFill>
              <a:latin typeface="Montserrat"/>
              <a:ea typeface="Montserrat"/>
              <a:cs typeface="Montserrat"/>
              <a:sym typeface="Montserrat"/>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Defined the required fields for each sub tasks</a:t>
            </a:r>
            <a:endParaRPr/>
          </a:p>
          <a:p>
            <a:pPr indent="-304800" lvl="0" marL="482600" marR="0" rtl="0" algn="l">
              <a:lnSpc>
                <a:spcPct val="100000"/>
              </a:lnSpc>
              <a:spcBef>
                <a:spcPts val="0"/>
              </a:spcBef>
              <a:spcAft>
                <a:spcPts val="0"/>
              </a:spcAft>
              <a:buClr>
                <a:schemeClr val="dk1"/>
              </a:buClr>
              <a:buSzPts val="1700"/>
              <a:buFont typeface="Montserrat"/>
              <a:buNone/>
            </a:pPr>
            <a:r>
              <a:t/>
            </a:r>
            <a:endParaRPr b="0"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Montserrat"/>
                <a:ea typeface="Montserrat"/>
                <a:cs typeface="Montserrat"/>
                <a:sym typeface="Montserrat"/>
              </a:rPr>
              <a:t>Execution</a:t>
            </a:r>
            <a:endParaRPr b="1" i="0" sz="1700" u="none" cap="none" strike="noStrike">
              <a:solidFill>
                <a:schemeClr val="dk1"/>
              </a:solidFill>
              <a:latin typeface="Montserrat"/>
              <a:ea typeface="Montserrat"/>
              <a:cs typeface="Montserrat"/>
              <a:sym typeface="Montserrat"/>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Proof checking the datasets for any non relevant fields</a:t>
            </a:r>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Cleaned and pre-processed for the next step (EDA)</a:t>
            </a:r>
            <a:endParaRPr b="0" i="0" sz="1700" u="none" cap="none" strike="noStrike">
              <a:solidFill>
                <a:schemeClr val="dk1"/>
              </a:solidFill>
              <a:latin typeface="Montserrat"/>
              <a:ea typeface="Montserrat"/>
              <a:cs typeface="Montserrat"/>
              <a:sym typeface="Montserrat"/>
            </a:endParaRPr>
          </a:p>
          <a:p>
            <a:pPr indent="0" lvl="0" marL="609600" marR="0" rtl="0" algn="l">
              <a:lnSpc>
                <a:spcPct val="100000"/>
              </a:lnSpc>
              <a:spcBef>
                <a:spcPts val="0"/>
              </a:spcBef>
              <a:spcAft>
                <a:spcPts val="0"/>
              </a:spcAft>
              <a:buClr>
                <a:srgbClr val="000000"/>
              </a:buClr>
              <a:buSzPts val="1700"/>
              <a:buFont typeface="Arial"/>
              <a:buNone/>
            </a:pPr>
            <a:r>
              <a:t/>
            </a:r>
            <a:endParaRPr b="0"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chemeClr val="dk1"/>
                </a:solidFill>
                <a:latin typeface="Montserrat"/>
                <a:ea typeface="Montserrat"/>
                <a:cs typeface="Montserrat"/>
                <a:sym typeface="Montserrat"/>
              </a:rPr>
              <a:t>Data Quality Checks</a:t>
            </a:r>
            <a:endParaRPr b="1" i="0" sz="1700" u="none" cap="none" strike="noStrike">
              <a:solidFill>
                <a:schemeClr val="dk1"/>
              </a:solidFill>
              <a:latin typeface="Montserrat"/>
              <a:ea typeface="Montserrat"/>
              <a:cs typeface="Montserrat"/>
              <a:sym typeface="Montserrat"/>
            </a:endParaRPr>
          </a:p>
          <a:p>
            <a:pPr indent="-412750" lvl="0" marL="482600" marR="0" rtl="0" algn="l">
              <a:lnSpc>
                <a:spcPct val="100000"/>
              </a:lnSpc>
              <a:spcBef>
                <a:spcPts val="0"/>
              </a:spcBef>
              <a:spcAft>
                <a:spcPts val="0"/>
              </a:spcAft>
              <a:buClr>
                <a:schemeClr val="dk1"/>
              </a:buClr>
              <a:buSzPts val="1700"/>
              <a:buFont typeface="Montserrat"/>
              <a:buChar char="-"/>
            </a:pPr>
            <a:r>
              <a:rPr b="0" i="0" lang="en-US" sz="1700" u="none" cap="none" strike="noStrike">
                <a:solidFill>
                  <a:schemeClr val="dk1"/>
                </a:solidFill>
                <a:latin typeface="Montserrat"/>
                <a:ea typeface="Montserrat"/>
                <a:cs typeface="Montserrat"/>
                <a:sym typeface="Montserrat"/>
              </a:rPr>
              <a:t>Collected from Our World in Data and Covid19India resources</a:t>
            </a:r>
            <a:endParaRPr b="0" i="0" sz="1700" u="none" cap="none" strike="noStrike">
              <a:solidFill>
                <a:schemeClr val="dk1"/>
              </a:solidFill>
              <a:latin typeface="Montserrat"/>
              <a:ea typeface="Montserrat"/>
              <a:cs typeface="Montserrat"/>
              <a:sym typeface="Montserrat"/>
            </a:endParaRPr>
          </a:p>
          <a:p>
            <a:pPr indent="-419100" lvl="0" marL="482600" marR="0" rtl="0" algn="l">
              <a:lnSpc>
                <a:spcPct val="100000"/>
              </a:lnSpc>
              <a:spcBef>
                <a:spcPts val="0"/>
              </a:spcBef>
              <a:spcAft>
                <a:spcPts val="0"/>
              </a:spcAft>
              <a:buClr>
                <a:schemeClr val="dk1"/>
              </a:buClr>
              <a:buSzPts val="1800"/>
              <a:buFont typeface="Montserrat"/>
              <a:buChar char="-"/>
            </a:pPr>
            <a:r>
              <a:rPr b="0" i="0" lang="en-US" sz="1700" u="none" cap="none" strike="noStrike">
                <a:solidFill>
                  <a:schemeClr val="dk1"/>
                </a:solidFill>
                <a:latin typeface="Montserrat"/>
                <a:ea typeface="Montserrat"/>
                <a:cs typeface="Montserrat"/>
                <a:sym typeface="Montserrat"/>
              </a:rPr>
              <a:t>Categorised datasets as social and economic factors</a:t>
            </a:r>
            <a:endParaRPr b="0" i="0" sz="1800" u="none" cap="none" strike="noStrike">
              <a:solidFill>
                <a:schemeClr val="dk1"/>
              </a:solidFill>
              <a:latin typeface="Montserrat"/>
              <a:ea typeface="Montserrat"/>
              <a:cs typeface="Montserrat"/>
              <a:sym typeface="Montserrat"/>
            </a:endParaRPr>
          </a:p>
        </p:txBody>
      </p:sp>
      <p:sp>
        <p:nvSpPr>
          <p:cNvPr id="197" name="Google Shape;197;ge38ed0834b_1_73"/>
          <p:cNvSpPr txBox="1"/>
          <p:nvPr/>
        </p:nvSpPr>
        <p:spPr>
          <a:xfrm>
            <a:off x="592044" y="-35133"/>
            <a:ext cx="12192000" cy="9696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rPr b="0" i="0" lang="en-US" sz="2800" u="none" cap="none" strike="noStrike">
                <a:solidFill>
                  <a:srgbClr val="000000"/>
                </a:solidFill>
                <a:latin typeface="Montserrat"/>
                <a:ea typeface="Montserrat"/>
                <a:cs typeface="Montserrat"/>
                <a:sym typeface="Montserrat"/>
              </a:rPr>
              <a:t>Week 1 - 2 </a:t>
            </a:r>
            <a:endParaRPr b="0" i="0" sz="2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Montserrat"/>
              <a:buNone/>
            </a:pPr>
            <a:r>
              <a:t/>
            </a:r>
            <a:endParaRPr b="0" i="0" sz="2800" u="none" cap="none" strike="noStrike">
              <a:solidFill>
                <a:srgbClr val="000000"/>
              </a:solidFill>
              <a:latin typeface="Montserrat"/>
              <a:ea typeface="Montserrat"/>
              <a:cs typeface="Montserrat"/>
              <a:sym typeface="Montserrat"/>
            </a:endParaRPr>
          </a:p>
        </p:txBody>
      </p:sp>
      <p:pic>
        <p:nvPicPr>
          <p:cNvPr id="198" name="Google Shape;198;ge38ed0834b_1_73"/>
          <p:cNvPicPr preferRelativeResize="0"/>
          <p:nvPr/>
        </p:nvPicPr>
        <p:blipFill rotWithShape="1">
          <a:blip r:embed="rId3">
            <a:alphaModFix/>
          </a:blip>
          <a:srcRect b="0" l="0" r="0" t="0"/>
          <a:stretch/>
        </p:blipFill>
        <p:spPr>
          <a:xfrm>
            <a:off x="9089571" y="3295967"/>
            <a:ext cx="3021664" cy="2840374"/>
          </a:xfrm>
          <a:prstGeom prst="rect">
            <a:avLst/>
          </a:prstGeom>
          <a:noFill/>
          <a:ln>
            <a:noFill/>
          </a:ln>
        </p:spPr>
      </p:pic>
      <p:pic>
        <p:nvPicPr>
          <p:cNvPr id="199" name="Google Shape;199;ge38ed0834b_1_73"/>
          <p:cNvPicPr preferRelativeResize="0"/>
          <p:nvPr/>
        </p:nvPicPr>
        <p:blipFill>
          <a:blip r:embed="rId4">
            <a:alphaModFix/>
          </a:blip>
          <a:stretch>
            <a:fillRect/>
          </a:stretch>
        </p:blipFill>
        <p:spPr>
          <a:xfrm>
            <a:off x="11145550" y="0"/>
            <a:ext cx="1046451" cy="9532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26"/>
          <p:cNvSpPr txBox="1"/>
          <p:nvPr/>
        </p:nvSpPr>
        <p:spPr>
          <a:xfrm>
            <a:off x="1030748" y="1141400"/>
            <a:ext cx="7756500" cy="4571400"/>
          </a:xfrm>
          <a:prstGeom prst="rect">
            <a:avLst/>
          </a:prstGeom>
          <a:noFill/>
          <a:ln>
            <a:noFill/>
          </a:ln>
        </p:spPr>
        <p:txBody>
          <a:bodyPr anchorCtr="0" anchor="t" bIns="121900" lIns="121900" spcFirstLastPara="1" rIns="121900" wrap="square" tIns="121900">
            <a:spAutoFit/>
          </a:bodyPr>
          <a:lstStyle/>
          <a:p>
            <a:pPr indent="0" lvl="0" marL="177800" marR="0" rtl="0" algn="l">
              <a:lnSpc>
                <a:spcPct val="100000"/>
              </a:lnSpc>
              <a:spcBef>
                <a:spcPts val="0"/>
              </a:spcBef>
              <a:spcAft>
                <a:spcPts val="0"/>
              </a:spcAft>
              <a:buNone/>
            </a:pPr>
            <a:r>
              <a:rPr b="1" i="0" lang="en-US" sz="2000" u="none" cap="none" strike="noStrike">
                <a:solidFill>
                  <a:srgbClr val="2C39B1"/>
                </a:solidFill>
                <a:latin typeface="Montserrat"/>
                <a:ea typeface="Montserrat"/>
                <a:cs typeface="Montserrat"/>
                <a:sym typeface="Montserrat"/>
              </a:rPr>
              <a:t>Data Resources</a:t>
            </a:r>
            <a:endParaRPr b="0" i="0" sz="16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700"/>
              <a:buFont typeface="Arial"/>
              <a:buNone/>
            </a:pPr>
            <a:r>
              <a:t/>
            </a:r>
            <a:endParaRPr b="1" i="0" sz="1700" u="none" cap="none" strike="noStrike">
              <a:solidFill>
                <a:schemeClr val="dk1"/>
              </a:solidFill>
              <a:latin typeface="Montserrat"/>
              <a:ea typeface="Montserrat"/>
              <a:cs typeface="Montserrat"/>
              <a:sym typeface="Montserrat"/>
            </a:endParaRPr>
          </a:p>
          <a:p>
            <a:pPr indent="0" lvl="0" marL="196850" marR="0" rtl="0" algn="l">
              <a:lnSpc>
                <a:spcPct val="100000"/>
              </a:lnSpc>
              <a:spcBef>
                <a:spcPts val="0"/>
              </a:spcBef>
              <a:spcAft>
                <a:spcPts val="0"/>
              </a:spcAft>
              <a:buNone/>
            </a:pPr>
            <a:r>
              <a:rPr b="1" lang="en-US" sz="1700" u="sng">
                <a:solidFill>
                  <a:schemeClr val="hlink"/>
                </a:solidFill>
                <a:latin typeface="Montserrat"/>
                <a:ea typeface="Montserrat"/>
                <a:cs typeface="Montserrat"/>
                <a:sym typeface="Montserrat"/>
                <a:hlinkClick r:id="rId3"/>
              </a:rPr>
              <a:t>Covid 19 India</a:t>
            </a:r>
            <a:endParaRPr sz="1800">
              <a:solidFill>
                <a:srgbClr val="7030A0"/>
              </a:solidFill>
            </a:endParaRPr>
          </a:p>
          <a:p>
            <a:pPr indent="0" lvl="0" marL="196850" marR="0" rtl="0" algn="l">
              <a:lnSpc>
                <a:spcPct val="100000"/>
              </a:lnSpc>
              <a:spcBef>
                <a:spcPts val="0"/>
              </a:spcBef>
              <a:spcAft>
                <a:spcPts val="0"/>
              </a:spcAft>
              <a:buNone/>
            </a:pPr>
            <a:r>
              <a:t/>
            </a:r>
            <a:endParaRPr sz="1800">
              <a:solidFill>
                <a:srgbClr val="7030A0"/>
              </a:solidFill>
            </a:endParaRPr>
          </a:p>
          <a:p>
            <a:pPr indent="0" lvl="0" marL="196850" marR="0" rtl="0" algn="l">
              <a:lnSpc>
                <a:spcPct val="100000"/>
              </a:lnSpc>
              <a:spcBef>
                <a:spcPts val="0"/>
              </a:spcBef>
              <a:spcAft>
                <a:spcPts val="0"/>
              </a:spcAft>
              <a:buNone/>
            </a:pPr>
            <a:r>
              <a:rPr lang="en-US" sz="1800" u="sng">
                <a:solidFill>
                  <a:schemeClr val="hlink"/>
                </a:solidFill>
                <a:hlinkClick r:id="rId4"/>
              </a:rPr>
              <a:t>Our World in Data via GitHub</a:t>
            </a:r>
            <a:endParaRPr sz="1800">
              <a:solidFill>
                <a:srgbClr val="7030A0"/>
              </a:solidFill>
            </a:endParaRPr>
          </a:p>
          <a:p>
            <a:pPr indent="0" lvl="0" marL="196850" marR="0" rtl="0" algn="l">
              <a:lnSpc>
                <a:spcPct val="100000"/>
              </a:lnSpc>
              <a:spcBef>
                <a:spcPts val="0"/>
              </a:spcBef>
              <a:spcAft>
                <a:spcPts val="0"/>
              </a:spcAft>
              <a:buNone/>
            </a:pPr>
            <a:r>
              <a:t/>
            </a:r>
            <a:endParaRPr sz="1800">
              <a:solidFill>
                <a:srgbClr val="7030A0"/>
              </a:solidFill>
            </a:endParaRPr>
          </a:p>
          <a:p>
            <a:pPr indent="0" lvl="0" marL="196850" marR="0" rtl="0" algn="l">
              <a:lnSpc>
                <a:spcPct val="100000"/>
              </a:lnSpc>
              <a:spcBef>
                <a:spcPts val="0"/>
              </a:spcBef>
              <a:spcAft>
                <a:spcPts val="0"/>
              </a:spcAft>
              <a:buNone/>
            </a:pPr>
            <a:r>
              <a:rPr lang="en-US" sz="1800" u="sng">
                <a:solidFill>
                  <a:schemeClr val="hlink"/>
                </a:solidFill>
                <a:hlinkClick r:id="rId5"/>
              </a:rPr>
              <a:t>MEA</a:t>
            </a:r>
            <a:endParaRPr sz="1800">
              <a:solidFill>
                <a:srgbClr val="7030A0"/>
              </a:solidFill>
            </a:endParaRPr>
          </a:p>
          <a:p>
            <a:pPr indent="0" lvl="0" marL="0" marR="0" rtl="0" algn="l">
              <a:lnSpc>
                <a:spcPct val="100000"/>
              </a:lnSpc>
              <a:spcBef>
                <a:spcPts val="0"/>
              </a:spcBef>
              <a:spcAft>
                <a:spcPts val="0"/>
              </a:spcAft>
              <a:buNone/>
            </a:pPr>
            <a:r>
              <a:t/>
            </a:r>
            <a:endParaRPr b="0" i="0" sz="1800" u="none" cap="none" strike="noStrike">
              <a:solidFill>
                <a:srgbClr val="7030A0"/>
              </a:solidFill>
              <a:latin typeface="Arial"/>
              <a:ea typeface="Arial"/>
              <a:cs typeface="Arial"/>
              <a:sym typeface="Arial"/>
            </a:endParaRPr>
          </a:p>
          <a:p>
            <a:pPr indent="0" lvl="0" marL="196850" marR="0" rtl="0" algn="l">
              <a:lnSpc>
                <a:spcPct val="100000"/>
              </a:lnSpc>
              <a:spcBef>
                <a:spcPts val="0"/>
              </a:spcBef>
              <a:spcAft>
                <a:spcPts val="0"/>
              </a:spcAft>
              <a:buNone/>
            </a:pPr>
            <a:r>
              <a:rPr lang="en-US" sz="1800" u="sng">
                <a:solidFill>
                  <a:schemeClr val="hlink"/>
                </a:solidFill>
                <a:hlinkClick r:id="rId6"/>
              </a:rPr>
              <a:t>Covid Scans and Images</a:t>
            </a:r>
            <a:endParaRPr sz="1800">
              <a:solidFill>
                <a:srgbClr val="7030A0"/>
              </a:solidFill>
            </a:endParaRPr>
          </a:p>
          <a:p>
            <a:pPr indent="0" lvl="0" marL="196850" marR="0" rtl="0" algn="l">
              <a:lnSpc>
                <a:spcPct val="100000"/>
              </a:lnSpc>
              <a:spcBef>
                <a:spcPts val="0"/>
              </a:spcBef>
              <a:spcAft>
                <a:spcPts val="0"/>
              </a:spcAft>
              <a:buNone/>
            </a:pPr>
            <a:r>
              <a:t/>
            </a:r>
            <a:endParaRPr sz="1800">
              <a:solidFill>
                <a:srgbClr val="7030A0"/>
              </a:solidFill>
            </a:endParaRPr>
          </a:p>
          <a:p>
            <a:pPr indent="0" lvl="0" marL="196850" marR="0" rtl="0" algn="l">
              <a:lnSpc>
                <a:spcPct val="100000"/>
              </a:lnSpc>
              <a:spcBef>
                <a:spcPts val="0"/>
              </a:spcBef>
              <a:spcAft>
                <a:spcPts val="0"/>
              </a:spcAft>
              <a:buNone/>
            </a:pPr>
            <a:r>
              <a:rPr lang="en-US" sz="1800" u="sng">
                <a:solidFill>
                  <a:schemeClr val="hlink"/>
                </a:solidFill>
                <a:hlinkClick r:id="rId7"/>
              </a:rPr>
              <a:t>Unemployment dataset</a:t>
            </a:r>
            <a:endParaRPr sz="1800">
              <a:solidFill>
                <a:srgbClr val="7030A0"/>
              </a:solidFill>
            </a:endParaRPr>
          </a:p>
          <a:p>
            <a:pPr indent="0" lvl="0" marL="0" marR="0" rtl="0" algn="l">
              <a:lnSpc>
                <a:spcPct val="100000"/>
              </a:lnSpc>
              <a:spcBef>
                <a:spcPts val="0"/>
              </a:spcBef>
              <a:spcAft>
                <a:spcPts val="0"/>
              </a:spcAft>
              <a:buNone/>
            </a:pPr>
            <a:r>
              <a:t/>
            </a:r>
            <a:endParaRPr sz="2400">
              <a:solidFill>
                <a:srgbClr val="7030A0"/>
              </a:solidFill>
              <a:latin typeface="Montserrat"/>
              <a:ea typeface="Montserrat"/>
              <a:cs typeface="Montserrat"/>
              <a:sym typeface="Montserrat"/>
            </a:endParaRPr>
          </a:p>
          <a:p>
            <a:pPr indent="0" lvl="0" marL="196850" marR="0" rtl="0" algn="l">
              <a:lnSpc>
                <a:spcPct val="100000"/>
              </a:lnSpc>
              <a:spcBef>
                <a:spcPts val="0"/>
              </a:spcBef>
              <a:spcAft>
                <a:spcPts val="0"/>
              </a:spcAft>
              <a:buNone/>
            </a:pPr>
            <a:r>
              <a:t/>
            </a:r>
            <a:endParaRPr sz="2400">
              <a:solidFill>
                <a:srgbClr val="7030A0"/>
              </a:solidFill>
              <a:latin typeface="Montserrat"/>
              <a:ea typeface="Montserrat"/>
              <a:cs typeface="Montserrat"/>
              <a:sym typeface="Montserrat"/>
            </a:endParaRPr>
          </a:p>
          <a:p>
            <a:pPr indent="0" lvl="0" marL="19685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205" name="Google Shape;205;p26"/>
          <p:cNvSpPr txBox="1"/>
          <p:nvPr/>
        </p:nvSpPr>
        <p:spPr>
          <a:xfrm>
            <a:off x="592044" y="-35133"/>
            <a:ext cx="12192000" cy="969600"/>
          </a:xfrm>
          <a:prstGeom prst="rect">
            <a:avLst/>
          </a:prstGeom>
          <a:noFill/>
          <a:ln>
            <a:noFill/>
          </a:ln>
        </p:spPr>
        <p:txBody>
          <a:bodyPr anchorCtr="0" anchor="ctr" bIns="23000" lIns="23000" spcFirstLastPara="1" rIns="23000" wrap="square" tIns="23000">
            <a:noAutofit/>
          </a:bodyPr>
          <a:lstStyle/>
          <a:p>
            <a:pPr indent="0" lvl="0" marL="0" marR="0" rtl="0" algn="l">
              <a:lnSpc>
                <a:spcPct val="100000"/>
              </a:lnSpc>
              <a:spcBef>
                <a:spcPts val="0"/>
              </a:spcBef>
              <a:spcAft>
                <a:spcPts val="0"/>
              </a:spcAft>
              <a:buClr>
                <a:srgbClr val="000000"/>
              </a:buClr>
              <a:buSzPts val="3300"/>
              <a:buFont typeface="Montserrat"/>
              <a:buNone/>
            </a:pPr>
            <a:r>
              <a:rPr b="0" i="0" lang="en-US" sz="2800" u="none" cap="none" strike="noStrike">
                <a:solidFill>
                  <a:srgbClr val="000000"/>
                </a:solidFill>
                <a:latin typeface="Montserrat"/>
                <a:ea typeface="Montserrat"/>
                <a:cs typeface="Montserrat"/>
                <a:sym typeface="Montserrat"/>
              </a:rPr>
              <a:t>Week 1 - 2</a:t>
            </a:r>
            <a:endParaRPr b="0" i="0" sz="28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3300"/>
              <a:buFont typeface="Montserrat"/>
              <a:buNone/>
            </a:pPr>
            <a:r>
              <a:t/>
            </a:r>
            <a:endParaRPr b="0" i="0" sz="2800" u="none" cap="none" strike="noStrike">
              <a:solidFill>
                <a:srgbClr val="000000"/>
              </a:solidFill>
              <a:latin typeface="Montserrat"/>
              <a:ea typeface="Montserrat"/>
              <a:cs typeface="Montserrat"/>
              <a:sym typeface="Montserrat"/>
            </a:endParaRPr>
          </a:p>
        </p:txBody>
      </p:sp>
      <p:pic>
        <p:nvPicPr>
          <p:cNvPr id="206" name="Google Shape;206;p26"/>
          <p:cNvPicPr preferRelativeResize="0"/>
          <p:nvPr/>
        </p:nvPicPr>
        <p:blipFill rotWithShape="1">
          <a:blip r:embed="rId8">
            <a:alphaModFix/>
          </a:blip>
          <a:srcRect b="0" l="0" r="0" t="0"/>
          <a:stretch/>
        </p:blipFill>
        <p:spPr>
          <a:xfrm>
            <a:off x="9246507" y="2056497"/>
            <a:ext cx="2298700" cy="431800"/>
          </a:xfrm>
          <a:prstGeom prst="rect">
            <a:avLst/>
          </a:prstGeom>
          <a:noFill/>
          <a:ln>
            <a:noFill/>
          </a:ln>
        </p:spPr>
      </p:pic>
      <p:pic>
        <p:nvPicPr>
          <p:cNvPr id="207" name="Google Shape;207;p26"/>
          <p:cNvPicPr preferRelativeResize="0"/>
          <p:nvPr/>
        </p:nvPicPr>
        <p:blipFill rotWithShape="1">
          <a:blip r:embed="rId9">
            <a:alphaModFix/>
          </a:blip>
          <a:srcRect b="0" l="0" r="0" t="0"/>
          <a:stretch/>
        </p:blipFill>
        <p:spPr>
          <a:xfrm>
            <a:off x="9246507" y="2765834"/>
            <a:ext cx="1214664" cy="435255"/>
          </a:xfrm>
          <a:prstGeom prst="rect">
            <a:avLst/>
          </a:prstGeom>
          <a:noFill/>
          <a:ln>
            <a:noFill/>
          </a:ln>
        </p:spPr>
      </p:pic>
      <p:pic>
        <p:nvPicPr>
          <p:cNvPr id="208" name="Google Shape;208;p26"/>
          <p:cNvPicPr preferRelativeResize="0"/>
          <p:nvPr/>
        </p:nvPicPr>
        <p:blipFill>
          <a:blip r:embed="rId10">
            <a:alphaModFix/>
          </a:blip>
          <a:stretch>
            <a:fillRect/>
          </a:stretch>
        </p:blipFill>
        <p:spPr>
          <a:xfrm>
            <a:off x="11145550" y="0"/>
            <a:ext cx="1046451" cy="953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